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84" r:id="rId1"/>
  </p:sldMasterIdLst>
  <p:notesMasterIdLst>
    <p:notesMasterId r:id="rId49"/>
  </p:notesMasterIdLst>
  <p:handoutMasterIdLst>
    <p:handoutMasterId r:id="rId50"/>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2" r:id="rId47"/>
    <p:sldId id="303" r:id="rId4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6" autoAdjust="0"/>
    <p:restoredTop sz="86441" autoAdjust="0"/>
  </p:normalViewPr>
  <p:slideViewPr>
    <p:cSldViewPr>
      <p:cViewPr varScale="1">
        <p:scale>
          <a:sx n="72" d="100"/>
          <a:sy n="72" d="100"/>
        </p:scale>
        <p:origin x="510" y="66"/>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1176D73D-C561-42F3-ACEF-F57CBC300047}" type="datetime8">
              <a:rPr lang="fa-IR" smtClean="0"/>
              <a:pPr/>
              <a:t>نوامبر 13، 17</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91E17D65-D85F-44CD-A397-76B767858ABB}" type="slidenum">
              <a:rPr lang="fa-IR" smtClean="0"/>
              <a:pPr/>
              <a:t>‹#›</a:t>
            </a:fld>
            <a:endParaRPr lang="fa-I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71F53AA-6093-4ED8-96F9-09A4400DEF37}" type="datetime8">
              <a:rPr lang="fa-IR" smtClean="0"/>
              <a:pPr/>
              <a:t>نوامبر 13، 17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2B2C403-2268-4771-B123-C2314CAE2653}" type="slidenum">
              <a:rPr lang="fa-IR" smtClean="0"/>
              <a:pPr/>
              <a:t>‹#›</a:t>
            </a:fld>
            <a:endParaRPr lang="fa-IR"/>
          </a:p>
        </p:txBody>
      </p:sp>
    </p:spTree>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C2B2C403-2268-4771-B123-C2314CAE2653}" type="slidenum">
              <a:rPr lang="fa-IR" smtClean="0"/>
              <a:pPr/>
              <a:t>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75C59DF-1759-486C-A561-BAC394A0425F}" type="datetime8">
              <a:rPr lang="fa-IR" smtClean="0"/>
              <a:pPr/>
              <a:t>نوامبر 13، 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FF8390E-9941-41A7-BD7B-44539CCCCCB5}" type="slidenum">
              <a:rPr lang="fa-IR" smtClean="0"/>
              <a:pPr/>
              <a:t>‹#›</a:t>
            </a:fld>
            <a:endParaRPr lang="fa-I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2E314F-CCB5-4701-A3CA-9ADE2F956AC3}" type="datetime8">
              <a:rPr lang="fa-IR" smtClean="0"/>
              <a:pPr/>
              <a:t>نوامبر 13، 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FF8390E-9941-41A7-BD7B-44539CCCCCB5}"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EAA099C-6D66-4187-AC2C-CEEB1D0556DC}" type="datetime8">
              <a:rPr lang="fa-IR" smtClean="0"/>
              <a:pPr/>
              <a:t>نوامبر 13، 17</a:t>
            </a:fld>
            <a:endParaRPr lang="fa-IR"/>
          </a:p>
        </p:txBody>
      </p:sp>
      <p:sp>
        <p:nvSpPr>
          <p:cNvPr id="5" name="Footer Placeholder 4"/>
          <p:cNvSpPr>
            <a:spLocks noGrp="1"/>
          </p:cNvSpPr>
          <p:nvPr>
            <p:ph type="ftr" sz="quarter" idx="11"/>
          </p:nvPr>
        </p:nvSpPr>
        <p:spPr>
          <a:xfrm>
            <a:off x="2640597" y="6377459"/>
            <a:ext cx="3836404" cy="365125"/>
          </a:xfrm>
        </p:spPr>
        <p:txBody>
          <a:bodyPr/>
          <a:lstStyle/>
          <a:p>
            <a:endParaRPr lang="fa-IR"/>
          </a:p>
        </p:txBody>
      </p:sp>
      <p:sp>
        <p:nvSpPr>
          <p:cNvPr id="6" name="Slide Number Placeholder 5"/>
          <p:cNvSpPr>
            <a:spLocks noGrp="1"/>
          </p:cNvSpPr>
          <p:nvPr>
            <p:ph type="sldNum" sz="quarter" idx="12"/>
          </p:nvPr>
        </p:nvSpPr>
        <p:spPr/>
        <p:txBody>
          <a:bodyPr/>
          <a:lstStyle/>
          <a:p>
            <a:fld id="{4FF8390E-9941-41A7-BD7B-44539CCCCCB5}"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2251BD-E2BE-43D8-B0A8-C032E9AF6682}" type="datetime8">
              <a:rPr lang="fa-IR" smtClean="0"/>
              <a:pPr/>
              <a:t>نوامبر 13، 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FF8390E-9941-41A7-BD7B-44539CCCCCB5}"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FA778C3-A649-434C-A032-CC9FDB5D337F}" type="datetime8">
              <a:rPr lang="fa-IR" smtClean="0"/>
              <a:pPr/>
              <a:t>نوامبر 13، 17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FF8390E-9941-41A7-BD7B-44539CCCCCB5}"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DBA722F-FA5E-41C1-95AC-76BD8DE607B3}" type="datetime8">
              <a:rPr lang="fa-IR" smtClean="0"/>
              <a:pPr/>
              <a:t>نوامبر 13، 17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FF8390E-9941-41A7-BD7B-44539CCCCCB5}"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B78E924-173E-470F-8B1D-334A3A575D3A}" type="datetime8">
              <a:rPr lang="fa-IR" smtClean="0"/>
              <a:pPr/>
              <a:t>نوامبر 13، 17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FF8390E-9941-41A7-BD7B-44539CCCCCB5}"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E743840-4C79-477B-AEBA-5F1938345AE7}" type="datetime8">
              <a:rPr lang="fa-IR" smtClean="0"/>
              <a:pPr/>
              <a:t>نوامبر 13، 17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FF8390E-9941-41A7-BD7B-44539CCCCCB5}"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800BF-953D-4255-BEA6-56200D2B17C1}" type="datetime8">
              <a:rPr lang="fa-IR" smtClean="0"/>
              <a:pPr/>
              <a:t>نوامبر 13، 17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FF8390E-9941-41A7-BD7B-44539CCCCCB5}"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83F38BE-25C8-4E84-A57D-9B6E454FF46E}" type="datetime8">
              <a:rPr lang="fa-IR" smtClean="0"/>
              <a:pPr/>
              <a:t>نوامبر 13، 17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FF8390E-9941-41A7-BD7B-44539CCCCCB5}" type="slidenum">
              <a:rPr lang="fa-IR" smtClean="0"/>
              <a:pPr/>
              <a:t>‹#›</a:t>
            </a:fld>
            <a:endParaRPr lang="fa-I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8A009A3-4E9B-461F-907C-04CB3343F77B}" type="datetime8">
              <a:rPr lang="fa-IR" smtClean="0"/>
              <a:pPr/>
              <a:t>نوامبر 13، 17</a:t>
            </a:fld>
            <a:endParaRPr lang="fa-I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a-IR"/>
          </a:p>
        </p:txBody>
      </p:sp>
      <p:sp>
        <p:nvSpPr>
          <p:cNvPr id="7" name="Slide Number Placeholder 6"/>
          <p:cNvSpPr>
            <a:spLocks noGrp="1"/>
          </p:cNvSpPr>
          <p:nvPr>
            <p:ph type="sldNum" sz="quarter" idx="12"/>
          </p:nvPr>
        </p:nvSpPr>
        <p:spPr>
          <a:xfrm>
            <a:off x="8339328" y="1170432"/>
            <a:ext cx="733864" cy="201168"/>
          </a:xfrm>
        </p:spPr>
        <p:txBody>
          <a:bodyPr/>
          <a:lstStyle/>
          <a:p>
            <a:fld id="{4FF8390E-9941-41A7-BD7B-44539CCCCCB5}"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DE215A7-DC36-41E0-BEDC-50C8E1190362}" type="datetime8">
              <a:rPr lang="fa-IR" smtClean="0"/>
              <a:pPr/>
              <a:t>نوامبر 13، 17</a:t>
            </a:fld>
            <a:endParaRPr lang="fa-I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a-I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FF8390E-9941-41A7-BD7B-44539CCCCCB5}"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585" r:id="rId1"/>
    <p:sldLayoutId id="2147484586" r:id="rId2"/>
    <p:sldLayoutId id="2147484587" r:id="rId3"/>
    <p:sldLayoutId id="2147484588" r:id="rId4"/>
    <p:sldLayoutId id="2147484589" r:id="rId5"/>
    <p:sldLayoutId id="2147484590" r:id="rId6"/>
    <p:sldLayoutId id="2147484591" r:id="rId7"/>
    <p:sldLayoutId id="2147484592" r:id="rId8"/>
    <p:sldLayoutId id="2147484593" r:id="rId9"/>
    <p:sldLayoutId id="2147484594" r:id="rId10"/>
    <p:sldLayoutId id="2147484595" r:id="rId11"/>
  </p:sldLayoutIdLst>
  <p:hf hdr="0" ftr="0" dt="0"/>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FF8390E-9941-41A7-BD7B-44539CCCCCB5}" type="slidenum">
              <a:rPr lang="fa-IR" smtClean="0"/>
              <a:pPr/>
              <a:t>1</a:t>
            </a:fld>
            <a:endParaRPr lang="fa-IR" dirty="0"/>
          </a:p>
        </p:txBody>
      </p:sp>
      <p:sp>
        <p:nvSpPr>
          <p:cNvPr id="6" name="TextBox 5"/>
          <p:cNvSpPr txBox="1"/>
          <p:nvPr/>
        </p:nvSpPr>
        <p:spPr>
          <a:xfrm>
            <a:off x="500034" y="571481"/>
            <a:ext cx="8215370" cy="501675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1" anchor="t">
            <a:spAutoFit/>
          </a:bodyPr>
          <a:lstStyle/>
          <a:p>
            <a:pPr algn="ctr"/>
            <a:endParaRPr lang="fa-IR" sz="3200" dirty="0">
              <a:latin typeface="B Naznin"/>
              <a:ea typeface="Tahoma" pitchFamily="34" charset="0"/>
              <a:cs typeface="Tahoma" pitchFamily="34" charset="0"/>
            </a:endParaRPr>
          </a:p>
          <a:p>
            <a:pPr algn="ctr"/>
            <a:endParaRPr lang="fa-IR" sz="3200" dirty="0">
              <a:latin typeface="B Naznin"/>
              <a:ea typeface="Tahoma" pitchFamily="34" charset="0"/>
              <a:cs typeface="Tahoma" pitchFamily="34" charset="0"/>
            </a:endParaRPr>
          </a:p>
          <a:p>
            <a:pPr algn="ctr"/>
            <a:r>
              <a:rPr lang="fa-IR" sz="3200" dirty="0">
                <a:solidFill>
                  <a:schemeClr val="tx1"/>
                </a:solidFill>
                <a:latin typeface="Arial" pitchFamily="34" charset="0"/>
                <a:cs typeface="B Traffic" panose="00000400000000000000" pitchFamily="2" charset="-78"/>
              </a:rPr>
              <a:t>خلاصه کتاب </a:t>
            </a:r>
            <a:r>
              <a:rPr lang="fa-IR" sz="3200" dirty="0">
                <a:solidFill>
                  <a:schemeClr val="tx1"/>
                </a:solidFill>
                <a:latin typeface="B Naznin"/>
                <a:ea typeface="Tahoma" pitchFamily="34" charset="0"/>
                <a:cs typeface="B Yekan" panose="00000400000000000000" pitchFamily="2" charset="-78"/>
              </a:rPr>
              <a:t>هاروارد چه چیزهایی را یاد نمیدهد </a:t>
            </a:r>
          </a:p>
          <a:p>
            <a:pPr algn="ctr"/>
            <a:endParaRPr lang="fa-IR" sz="3200" dirty="0">
              <a:solidFill>
                <a:schemeClr val="tx1"/>
              </a:solidFill>
              <a:latin typeface="B Naznin"/>
              <a:ea typeface="Tahoma" pitchFamily="34" charset="0"/>
              <a:cs typeface="B Yekan" panose="00000400000000000000" pitchFamily="2" charset="-78"/>
            </a:endParaRPr>
          </a:p>
          <a:p>
            <a:pPr algn="ctr"/>
            <a:r>
              <a:rPr lang="fa-IR" sz="3200" dirty="0">
                <a:solidFill>
                  <a:schemeClr val="tx1"/>
                </a:solidFill>
                <a:latin typeface="B Naznin"/>
                <a:ea typeface="Tahoma" pitchFamily="34" charset="0"/>
                <a:cs typeface="B Yekan" panose="00000400000000000000" pitchFamily="2" charset="-78"/>
              </a:rPr>
              <a:t>( اسرار موفقیت در تجارت و مدیریت ) </a:t>
            </a:r>
          </a:p>
          <a:p>
            <a:pPr algn="ctr"/>
            <a:r>
              <a:rPr lang="fa-IR" sz="3200" dirty="0">
                <a:solidFill>
                  <a:schemeClr val="tx1"/>
                </a:solidFill>
                <a:latin typeface="B Naznin"/>
                <a:ea typeface="Tahoma" pitchFamily="34" charset="0"/>
                <a:cs typeface="B Yekan" panose="00000400000000000000" pitchFamily="2" charset="-78"/>
              </a:rPr>
              <a:t>             </a:t>
            </a:r>
          </a:p>
          <a:p>
            <a:pPr algn="ctr"/>
            <a:r>
              <a:rPr lang="fa-IR" sz="3200" dirty="0">
                <a:solidFill>
                  <a:schemeClr val="tx1"/>
                </a:solidFill>
                <a:latin typeface="B Naznin"/>
                <a:ea typeface="Tahoma" pitchFamily="34" charset="0"/>
                <a:cs typeface="B Yekan" panose="00000400000000000000" pitchFamily="2" charset="-78"/>
              </a:rPr>
              <a:t>             </a:t>
            </a:r>
          </a:p>
          <a:p>
            <a:pPr algn="ctr"/>
            <a:r>
              <a:rPr lang="fa-IR" sz="3200" dirty="0">
                <a:solidFill>
                  <a:schemeClr val="tx1"/>
                </a:solidFill>
                <a:latin typeface="B Naznin"/>
                <a:ea typeface="Tahoma" pitchFamily="34" charset="0"/>
                <a:cs typeface="B Yekan" panose="00000400000000000000" pitchFamily="2" charset="-78"/>
              </a:rPr>
              <a:t>                      نویسنده : مارک.اچ .مک کورمک                  </a:t>
            </a:r>
          </a:p>
          <a:p>
            <a:pPr algn="ctr"/>
            <a:r>
              <a:rPr lang="fa-IR" sz="3200" dirty="0">
                <a:solidFill>
                  <a:schemeClr val="tx1"/>
                </a:solidFill>
                <a:latin typeface="B Naznin"/>
                <a:ea typeface="Tahoma" pitchFamily="34" charset="0"/>
                <a:cs typeface="B Yekan" panose="00000400000000000000" pitchFamily="2" charset="-78"/>
              </a:rPr>
              <a:t>              مترجم: محمود طلوع </a:t>
            </a:r>
          </a:p>
          <a:p>
            <a:pPr algn="ctr"/>
            <a:endParaRPr lang="fa-IR" sz="3200" dirty="0">
              <a:latin typeface="B Naznin"/>
              <a:ea typeface="Tahoma" pitchFamily="34" charset="0"/>
              <a:cs typeface="Tahoma" pitchFamily="34" charset="0"/>
            </a:endParaRPr>
          </a:p>
        </p:txBody>
      </p:sp>
    </p:spTree>
  </p:cSld>
  <p:clrMapOvr>
    <a:overrideClrMapping bg1="lt1" tx1="dk1" bg2="lt2" tx2="dk2" accent1="accent1" accent2="accent2" accent3="accent3" accent4="accent4" accent5="accent5" accent6="accent6" hlink="hlink" folHlink="folHlink"/>
  </p:clrMapOvr>
  <p:transition advClick="0" advTm="2000">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28596" y="417870"/>
            <a:ext cx="8358246" cy="6001643"/>
          </a:xfrm>
          <a:prstGeom prst="rect">
            <a:avLst/>
          </a:prstGeom>
          <a:solidFill>
            <a:schemeClr val="accent2">
              <a:lumMod val="75000"/>
            </a:schemeClr>
          </a:solidFill>
          <a:ln>
            <a:solidFill>
              <a:schemeClr val="accent1"/>
            </a:solidFill>
          </a:ln>
        </p:spPr>
        <p:txBody>
          <a:bodyPr wrap="square" rtlCol="0">
            <a:spAutoFit/>
          </a:bodyPr>
          <a:lstStyle/>
          <a:p>
            <a:pPr algn="just"/>
            <a:endParaRPr lang="fa-IR" sz="3200" dirty="0">
              <a:solidFill>
                <a:srgbClr val="FFC000"/>
              </a:solidFill>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وقتی مردد هستید انجام کاررابه تعویق بیاندازید</a:t>
            </a:r>
          </a:p>
          <a:p>
            <a:pPr algn="just"/>
            <a:r>
              <a:rPr lang="fa-IR" sz="2800" dirty="0">
                <a:solidFill>
                  <a:schemeClr val="bg1"/>
                </a:solidFill>
                <a:latin typeface="Arial" pitchFamily="34" charset="0"/>
                <a:cs typeface="B Nazanin" panose="00000400000000000000" pitchFamily="2" charset="-78"/>
              </a:rPr>
              <a:t>در حقیقت در یک جو پر از تفاهم و صداقت این تاکتیک از بهترین اهرم هایی است که می توان بکار گرفت هرچند از نوعی است که احتمالا هرگز مجبور به استفاده از آن نیستید . </a:t>
            </a:r>
            <a:endParaRPr lang="fa-IR" sz="3200" dirty="0">
              <a:solidFill>
                <a:srgbClr val="FFC000"/>
              </a:solidFill>
              <a:latin typeface="Arial" pitchFamily="34" charset="0"/>
              <a:cs typeface="B Nazanin" panose="00000400000000000000" pitchFamily="2" charset="-78"/>
            </a:endParaRPr>
          </a:p>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امری که لامحاله درهرمذاکره ای رخ می دهد</a:t>
            </a:r>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خودداری از ایجاد تعهد به چیزی در هر ملاقات یا مذاکره ، موجب میشود به دور تسلسلی از ناتوانی و محرومیت بیفتید در صورتی که دلیل استراتژیک و معتبری برای مسامحه و دفع الوقت ندارید این را بدانید که دارید وقت خود و دیگران را به هدر می دهید . </a:t>
            </a:r>
          </a:p>
          <a:p>
            <a:pPr algn="just"/>
            <a:endParaRPr lang="fa-IR" sz="2800" dirty="0">
              <a:solidFill>
                <a:schemeClr val="bg1"/>
              </a:solidFill>
              <a:latin typeface="Arial" pitchFamily="34" charset="0"/>
              <a:cs typeface="B Nazanin" panose="00000400000000000000" pitchFamily="2" charset="-78"/>
            </a:endParaRPr>
          </a:p>
          <a:p>
            <a:pPr algn="just"/>
            <a:endParaRPr lang="en-US" sz="3200" dirty="0">
              <a:solidFill>
                <a:srgbClr val="FFC000"/>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10</a:t>
            </a:fld>
            <a:endParaRPr lang="fa-IR"/>
          </a:p>
        </p:txBody>
      </p:sp>
    </p:spTree>
  </p:cSld>
  <p:clrMapOvr>
    <a:masterClrMapping/>
  </p:clrMapOvr>
  <p:transition advClick="0" advTm="2000">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28597" y="571481"/>
            <a:ext cx="8429684" cy="5386090"/>
          </a:xfrm>
          <a:prstGeom prst="rect">
            <a:avLst/>
          </a:prstGeom>
          <a:solidFill>
            <a:schemeClr val="accent2">
              <a:lumMod val="75000"/>
            </a:schemeClr>
          </a:solidFill>
          <a:ln>
            <a:solidFill>
              <a:schemeClr val="accent1"/>
            </a:solidFill>
          </a:ln>
        </p:spPr>
        <p:txBody>
          <a:bodyPr wrap="square" rtlCol="0">
            <a:spAutoFit/>
          </a:bodyPr>
          <a:lstStyle/>
          <a:p>
            <a:endParaRPr lang="fa-IR" sz="2800" dirty="0">
              <a:solidFill>
                <a:srgbClr val="FFC000"/>
              </a:solidFill>
              <a:cs typeface="B Nazanin" panose="00000400000000000000" pitchFamily="2" charset="-78"/>
            </a:endParaRPr>
          </a:p>
          <a:p>
            <a:r>
              <a:rPr lang="fa-IR" sz="3200" dirty="0">
                <a:solidFill>
                  <a:srgbClr val="FFC000"/>
                </a:solidFill>
                <a:latin typeface="Arial" pitchFamily="34" charset="0"/>
                <a:cs typeface="B Nazanin" panose="00000400000000000000" pitchFamily="2" charset="-78"/>
              </a:rPr>
              <a:t> سه دلیل برخودداری ازانجام یک معامله و یک  دلیل  بر انجام آن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زمانی که از عهده اجرای قرارداد بر نمی آئید .</a:t>
            </a:r>
          </a:p>
          <a:p>
            <a:pPr algn="just"/>
            <a:r>
              <a:rPr lang="fa-IR" sz="2800" dirty="0">
                <a:solidFill>
                  <a:schemeClr val="bg1"/>
                </a:solidFill>
                <a:latin typeface="Arial" pitchFamily="34" charset="0"/>
                <a:cs typeface="B Nazanin" panose="00000400000000000000" pitchFamily="2" charset="-78"/>
              </a:rPr>
              <a:t>2- زمانی که قیمت و یکی دیگر از شرائط قابل جمع با یکدیگر نیستند .</a:t>
            </a:r>
          </a:p>
          <a:p>
            <a:pPr algn="just"/>
            <a:r>
              <a:rPr lang="fa-IR" sz="2800" dirty="0">
                <a:solidFill>
                  <a:schemeClr val="bg1"/>
                </a:solidFill>
                <a:latin typeface="Arial" pitchFamily="34" charset="0"/>
                <a:cs typeface="B Nazanin" panose="00000400000000000000" pitchFamily="2" charset="-78"/>
              </a:rPr>
              <a:t>3- زمانی که ازشما خواسته می شود دست از اصول خود بردارید .</a:t>
            </a:r>
          </a:p>
          <a:p>
            <a:pPr algn="just"/>
            <a:r>
              <a:rPr lang="fa-IR" sz="2800" dirty="0">
                <a:solidFill>
                  <a:schemeClr val="bg1"/>
                </a:solidFill>
                <a:latin typeface="Arial" pitchFamily="34" charset="0"/>
                <a:cs typeface="B Nazanin" panose="00000400000000000000" pitchFamily="2" charset="-78"/>
              </a:rPr>
              <a:t>4- زمانی که پول و زمان زیادی را صرف کرده اید .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rgbClr val="FFFF00"/>
                </a:solidFill>
                <a:latin typeface="Arial" pitchFamily="34" charset="0"/>
                <a:cs typeface="B Nazanin" panose="00000400000000000000" pitchFamily="2" charset="-78"/>
              </a:rPr>
              <a:t>در سه مورد اول خودداری از انجام معامله راحت است ولی در مورد چهارم  معمولا سعی میشود به هر شکلی معامله انجام شود .</a:t>
            </a:r>
          </a:p>
          <a:p>
            <a:pPr algn="just"/>
            <a:endParaRPr lang="fa-IR" sz="2800" dirty="0">
              <a:solidFill>
                <a:schemeClr val="bg1"/>
              </a:solidFill>
              <a:cs typeface="B Nazanin" panose="00000400000000000000" pitchFamily="2" charset="-78"/>
            </a:endParaRPr>
          </a:p>
          <a:p>
            <a:endParaRPr lang="en-US" sz="3200" dirty="0">
              <a:solidFill>
                <a:srgbClr val="FFC000"/>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11</a:t>
            </a:fld>
            <a:endParaRPr lang="fa-IR"/>
          </a:p>
        </p:txBody>
      </p:sp>
    </p:spTree>
  </p:cSld>
  <p:clrMapOvr>
    <a:masterClrMapping/>
  </p:clrMapOvr>
  <p:transition advClick="0" advTm="2000"/>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28597" y="785795"/>
            <a:ext cx="8429684" cy="5447645"/>
          </a:xfrm>
          <a:prstGeom prst="rect">
            <a:avLst/>
          </a:prstGeom>
          <a:solidFill>
            <a:schemeClr val="accent2">
              <a:lumMod val="75000"/>
            </a:schemeClr>
          </a:solidFill>
          <a:ln>
            <a:solidFill>
              <a:schemeClr val="accent1"/>
            </a:solidFill>
          </a:ln>
        </p:spPr>
        <p:txBody>
          <a:bodyPr wrap="square" rtlCol="0">
            <a:spAutoFit/>
          </a:bodyPr>
          <a:lstStyle/>
          <a:p>
            <a:endParaRPr lang="fa-IR" sz="3200" dirty="0">
              <a:solidFill>
                <a:srgbClr val="FFC000"/>
              </a:solidFill>
              <a:cs typeface="B Nazanin" panose="00000400000000000000" pitchFamily="2" charset="-78"/>
            </a:endParaRPr>
          </a:p>
          <a:p>
            <a:r>
              <a:rPr lang="fa-IR" sz="3200" dirty="0">
                <a:solidFill>
                  <a:srgbClr val="FFC000"/>
                </a:solidFill>
                <a:latin typeface="Arial" pitchFamily="34" charset="0"/>
                <a:cs typeface="B Nazanin" panose="00000400000000000000" pitchFamily="2" charset="-78"/>
              </a:rPr>
              <a:t>زمانی که پول کم اهمیت ترین بخش از یک معامله است</a:t>
            </a:r>
          </a:p>
          <a:p>
            <a:endParaRPr lang="fa-IR" sz="2800" dirty="0">
              <a:solidFill>
                <a:schemeClr val="bg1"/>
              </a:solidFill>
              <a:latin typeface="Arial" pitchFamily="34" charset="0"/>
              <a:cs typeface="B Nazanin" panose="00000400000000000000" pitchFamily="2" charset="-78"/>
            </a:endParaRPr>
          </a:p>
          <a:p>
            <a:r>
              <a:rPr lang="fa-IR" sz="2800" dirty="0">
                <a:solidFill>
                  <a:schemeClr val="bg1"/>
                </a:solidFill>
                <a:latin typeface="Arial" pitchFamily="34" charset="0"/>
                <a:cs typeface="B Nazanin" panose="00000400000000000000" pitchFamily="2" charset="-78"/>
              </a:rPr>
              <a:t>درهرمعامله چهارعنصرغیراقتصادی زیر را باید سبک و سنگین کرد :</a:t>
            </a:r>
          </a:p>
          <a:p>
            <a:endParaRPr lang="fa-IR" sz="3200" dirty="0">
              <a:solidFill>
                <a:srgbClr val="FFC000"/>
              </a:solidFill>
              <a:latin typeface="Arial" pitchFamily="34" charset="0"/>
              <a:cs typeface="B Nazanin" panose="00000400000000000000" pitchFamily="2" charset="-78"/>
            </a:endParaRPr>
          </a:p>
          <a:p>
            <a:r>
              <a:rPr lang="fa-IR" sz="2800" dirty="0">
                <a:solidFill>
                  <a:schemeClr val="bg1"/>
                </a:solidFill>
                <a:latin typeface="Arial" pitchFamily="34" charset="0"/>
                <a:cs typeface="B Nazanin" panose="00000400000000000000" pitchFamily="2" charset="-78"/>
              </a:rPr>
              <a:t>1- کیفیت </a:t>
            </a:r>
          </a:p>
          <a:p>
            <a:r>
              <a:rPr lang="fa-IR" sz="2800" dirty="0">
                <a:solidFill>
                  <a:schemeClr val="bg1"/>
                </a:solidFill>
                <a:latin typeface="Arial" pitchFamily="34" charset="0"/>
                <a:cs typeface="B Nazanin" panose="00000400000000000000" pitchFamily="2" charset="-78"/>
              </a:rPr>
              <a:t>2- دید بلند مدت </a:t>
            </a:r>
          </a:p>
          <a:p>
            <a:r>
              <a:rPr lang="fa-IR" sz="2800" dirty="0">
                <a:solidFill>
                  <a:schemeClr val="bg1"/>
                </a:solidFill>
                <a:latin typeface="Arial" pitchFamily="34" charset="0"/>
                <a:cs typeface="B Nazanin" panose="00000400000000000000" pitchFamily="2" charset="-78"/>
              </a:rPr>
              <a:t>3- رعایت عادات و سنت ها </a:t>
            </a:r>
          </a:p>
          <a:p>
            <a:r>
              <a:rPr lang="fa-IR" sz="2800" dirty="0">
                <a:solidFill>
                  <a:schemeClr val="bg1"/>
                </a:solidFill>
                <a:latin typeface="Arial" pitchFamily="34" charset="0"/>
                <a:cs typeface="B Nazanin" panose="00000400000000000000" pitchFamily="2" charset="-78"/>
              </a:rPr>
              <a:t>4- مذاکره غیر علنی و محرمانه </a:t>
            </a:r>
          </a:p>
          <a:p>
            <a:endParaRPr lang="fa-IR" sz="2800" dirty="0">
              <a:solidFill>
                <a:schemeClr val="bg1"/>
              </a:solidFill>
              <a:cs typeface="B Nazanin" panose="00000400000000000000" pitchFamily="2" charset="-78"/>
            </a:endParaRPr>
          </a:p>
          <a:p>
            <a:endParaRPr lang="fa-IR" sz="2800" dirty="0">
              <a:solidFill>
                <a:srgbClr val="FFC000"/>
              </a:solidFill>
              <a:cs typeface="B Nazanin" panose="00000400000000000000" pitchFamily="2" charset="-78"/>
            </a:endParaRPr>
          </a:p>
          <a:p>
            <a:endParaRPr lang="en-US" sz="2800" dirty="0">
              <a:solidFill>
                <a:schemeClr val="bg1"/>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12</a:t>
            </a:fld>
            <a:endParaRPr lang="fa-IR"/>
          </a:p>
        </p:txBody>
      </p:sp>
    </p:spTree>
  </p:cSld>
  <p:clrMapOvr>
    <a:masterClrMapping/>
  </p:clrMapOvr>
  <p:transition advClick="0" advTm="2000">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28597" y="428604"/>
            <a:ext cx="8358247" cy="5940088"/>
          </a:xfrm>
          <a:prstGeom prst="rect">
            <a:avLst/>
          </a:prstGeom>
          <a:solidFill>
            <a:schemeClr val="accent2">
              <a:lumMod val="75000"/>
            </a:schemeClr>
          </a:solidFill>
          <a:ln>
            <a:solidFill>
              <a:schemeClr val="accent1"/>
            </a:solidFill>
          </a:ln>
        </p:spPr>
        <p:txBody>
          <a:bodyPr wrap="square" rtlCol="0">
            <a:spAutoFit/>
          </a:bodyPr>
          <a:lstStyle/>
          <a:p>
            <a:pPr algn="just"/>
            <a:endParaRPr lang="fa-IR" sz="3200" dirty="0">
              <a:solidFill>
                <a:srgbClr val="FFC000"/>
              </a:solidFill>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حسن معامله پایاپای ( بارتر ) :</a:t>
            </a:r>
            <a:endParaRPr lang="fa-IR" sz="2800" dirty="0">
              <a:solidFill>
                <a:srgbClr val="FFFF00"/>
              </a:solidFill>
              <a:latin typeface="Arial" pitchFamily="34" charset="0"/>
              <a:cs typeface="B Nazanin" panose="00000400000000000000" pitchFamily="2" charset="-78"/>
            </a:endParaRPr>
          </a:p>
          <a:p>
            <a:pPr algn="just"/>
            <a:r>
              <a:rPr lang="fa-IR" sz="3600" dirty="0">
                <a:solidFill>
                  <a:srgbClr val="FFFF00"/>
                </a:solidFill>
                <a:latin typeface="Arial" pitchFamily="34" charset="0"/>
                <a:cs typeface="B Nazanin" panose="00000400000000000000" pitchFamily="2" charset="-78"/>
              </a:rPr>
              <a:t>معامله پایاپای </a:t>
            </a:r>
            <a:r>
              <a:rPr lang="fa-IR" sz="2800" dirty="0">
                <a:solidFill>
                  <a:srgbClr val="FFFF00"/>
                </a:solidFill>
                <a:latin typeface="Arial" pitchFamily="34" charset="0"/>
                <a:cs typeface="B Nazanin" panose="00000400000000000000" pitchFamily="2" charset="-78"/>
              </a:rPr>
              <a:t> یعنی مبادله کالاها و خدمات خود در برابر کالاها و خدمات دیگران </a:t>
            </a:r>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حسن استفاده از معاملات تهاتری در این است که از نظر هزینه ، هزینه ها را کاهش میدهد در مدت زمان کمتری میتوان کار را انجام داد و به سود آوری رسید ضمن اینکه در این روش معامله قطعا برای هر دوطرف سود آور خواهد بود .</a:t>
            </a:r>
          </a:p>
          <a:p>
            <a:pPr algn="just"/>
            <a:r>
              <a:rPr lang="fa-IR" sz="2800" dirty="0">
                <a:solidFill>
                  <a:srgbClr val="FFFF00"/>
                </a:solidFill>
                <a:latin typeface="Arial" pitchFamily="34" charset="0"/>
                <a:cs typeface="B Nazanin" panose="00000400000000000000" pitchFamily="2" charset="-78"/>
              </a:rPr>
              <a:t>در تجارت معمولا چنین است که هرگز در برابر کاری که انجام نداده اید چیزی را بدست نمی آورید ولی ترتیبات بارتری این بده بستان ها را بقدر کافی به هم نزدیک می کنند .</a:t>
            </a:r>
          </a:p>
          <a:p>
            <a:pPr algn="just"/>
            <a:endParaRPr lang="fa-IR" sz="2800" dirty="0">
              <a:solidFill>
                <a:srgbClr val="FFFF00"/>
              </a:solidFill>
              <a:cs typeface="B Nazanin" panose="00000400000000000000" pitchFamily="2" charset="-78"/>
            </a:endParaRPr>
          </a:p>
          <a:p>
            <a:pPr algn="just"/>
            <a:endParaRPr lang="en-US" sz="2800" dirty="0">
              <a:solidFill>
                <a:srgbClr val="FFFF00"/>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13</a:t>
            </a:fld>
            <a:endParaRPr lang="fa-IR"/>
          </a:p>
        </p:txBody>
      </p:sp>
    </p:spTree>
  </p:cSld>
  <p:clrMapOvr>
    <a:masterClrMapping/>
  </p:clrMapOvr>
  <p:transition advClick="0" advTm="2000"/>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00034" y="500042"/>
            <a:ext cx="8143932" cy="5509200"/>
          </a:xfrm>
          <a:prstGeom prst="rect">
            <a:avLst/>
          </a:prstGeom>
          <a:solidFill>
            <a:schemeClr val="accent2">
              <a:lumMod val="75000"/>
            </a:schemeClr>
          </a:solidFill>
          <a:ln>
            <a:solidFill>
              <a:schemeClr val="accent1"/>
            </a:solidFill>
          </a:ln>
        </p:spPr>
        <p:txBody>
          <a:bodyPr wrap="square" rtlCol="0">
            <a:spAutoFit/>
          </a:bodyPr>
          <a:lstStyle/>
          <a:p>
            <a:endParaRPr lang="fa-IR" sz="3200" dirty="0">
              <a:solidFill>
                <a:srgbClr val="FFC000"/>
              </a:solidFill>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درمبادله اطلاعات چگونه میتوان  آنچه رامی گیرید بیشتر از داده هایتان باشد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مردم عاشق حدیث نفس اند،به آنهااجازه اینکار را بدهید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2- مشتریان احتمالی خود را به پاسخگویی </a:t>
            </a:r>
            <a:r>
              <a:rPr lang="fa-IR" sz="3200" dirty="0">
                <a:solidFill>
                  <a:srgbClr val="FFC000"/>
                </a:solidFill>
                <a:latin typeface="Arial" pitchFamily="34" charset="0"/>
                <a:cs typeface="B Nazanin" panose="00000400000000000000" pitchFamily="2" charset="-78"/>
              </a:rPr>
              <a:t>سوالات</a:t>
            </a:r>
            <a:r>
              <a:rPr lang="fa-IR" sz="2800" dirty="0">
                <a:solidFill>
                  <a:schemeClr val="bg1"/>
                </a:solidFill>
                <a:latin typeface="Arial" pitchFamily="34" charset="0"/>
                <a:cs typeface="B Nazanin" panose="00000400000000000000" pitchFamily="2" charset="-78"/>
              </a:rPr>
              <a:t> عادت دهید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3- سعی کنید از وضعیت های نابسامان بهره برداری کنید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4- بدنبال کشف علایق پوشیده باشید .</a:t>
            </a:r>
            <a:endParaRPr lang="fa-IR" sz="2800" dirty="0">
              <a:solidFill>
                <a:schemeClr val="bg1"/>
              </a:solidFill>
              <a:cs typeface="B Nazanin" panose="00000400000000000000" pitchFamily="2" charset="-78"/>
            </a:endParaRPr>
          </a:p>
          <a:p>
            <a:endParaRPr lang="en-US" sz="2800" dirty="0">
              <a:solidFill>
                <a:schemeClr val="bg1"/>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14</a:t>
            </a:fld>
            <a:endParaRPr lang="fa-IR"/>
          </a:p>
        </p:txBody>
      </p:sp>
    </p:spTree>
  </p:cSld>
  <p:clrMapOvr>
    <a:masterClrMapping/>
  </p:clrMapOvr>
  <p:transition advClick="0" advTm="2000"/>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785787" y="642919"/>
            <a:ext cx="7572428" cy="5509200"/>
          </a:xfrm>
          <a:prstGeom prst="rect">
            <a:avLst/>
          </a:prstGeom>
          <a:solidFill>
            <a:schemeClr val="accent2">
              <a:lumMod val="75000"/>
            </a:schemeClr>
          </a:solidFill>
          <a:ln>
            <a:solidFill>
              <a:schemeClr val="accent1"/>
            </a:solidFill>
          </a:ln>
        </p:spPr>
        <p:txBody>
          <a:bodyPr wrap="square" rtlCol="0">
            <a:spAutoFit/>
          </a:bodyPr>
          <a:lstStyle/>
          <a:p>
            <a:endParaRPr lang="fa-IR" sz="3200" dirty="0">
              <a:solidFill>
                <a:srgbClr val="FFC000"/>
              </a:solidFill>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سوالاتی که نمی توانید یا نمی خواهید پاسخ دهید :</a:t>
            </a:r>
          </a:p>
          <a:p>
            <a:pPr algn="just"/>
            <a:endParaRPr lang="fa-IR" sz="3200" dirty="0">
              <a:solidFill>
                <a:srgbClr val="FFC000"/>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حداقل چهار روش برخورد با هر مسئله ای که نمیخواهید یا نمی توانید پاسخ دهید وجود دارد .</a:t>
            </a:r>
          </a:p>
          <a:p>
            <a:pPr algn="just"/>
            <a:endParaRPr lang="fa-IR" sz="3200" dirty="0">
              <a:solidFill>
                <a:srgbClr val="FFC000"/>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سوال را از مسیر واقعی و مورد نظر منحرف کنید . </a:t>
            </a:r>
          </a:p>
          <a:p>
            <a:pPr algn="just"/>
            <a:r>
              <a:rPr lang="fa-IR" sz="2800" dirty="0">
                <a:solidFill>
                  <a:schemeClr val="bg1"/>
                </a:solidFill>
                <a:latin typeface="Arial" pitchFamily="34" charset="0"/>
                <a:cs typeface="B Nazanin" panose="00000400000000000000" pitchFamily="2" charset="-78"/>
              </a:rPr>
              <a:t>2- از آن تعریف کنید .</a:t>
            </a:r>
          </a:p>
          <a:p>
            <a:pPr algn="just"/>
            <a:r>
              <a:rPr lang="fa-IR" sz="2800" dirty="0">
                <a:solidFill>
                  <a:schemeClr val="bg1"/>
                </a:solidFill>
                <a:latin typeface="Arial" pitchFamily="34" charset="0"/>
                <a:cs typeface="B Nazanin" panose="00000400000000000000" pitchFamily="2" charset="-78"/>
              </a:rPr>
              <a:t>3- جمله بندی سوال را عوض کنید .</a:t>
            </a:r>
          </a:p>
          <a:p>
            <a:pPr algn="just"/>
            <a:r>
              <a:rPr lang="fa-IR" sz="2800" dirty="0">
                <a:solidFill>
                  <a:schemeClr val="bg1"/>
                </a:solidFill>
                <a:latin typeface="Arial" pitchFamily="34" charset="0"/>
                <a:cs typeface="B Nazanin" panose="00000400000000000000" pitchFamily="2" charset="-78"/>
              </a:rPr>
              <a:t>4- روی سوال را به طرف سوال کننده برگردانید .</a:t>
            </a:r>
          </a:p>
          <a:p>
            <a:endParaRPr lang="fa-IR" sz="2800" dirty="0">
              <a:solidFill>
                <a:schemeClr val="bg1"/>
              </a:solidFill>
              <a:cs typeface="B Nazanin" panose="00000400000000000000" pitchFamily="2" charset="-78"/>
            </a:endParaRPr>
          </a:p>
          <a:p>
            <a:endParaRPr lang="en-US" sz="2800" dirty="0">
              <a:solidFill>
                <a:schemeClr val="bg1"/>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15</a:t>
            </a:fld>
            <a:endParaRPr lang="fa-IR"/>
          </a:p>
        </p:txBody>
      </p:sp>
    </p:spTree>
  </p:cSld>
  <p:clrMapOvr>
    <a:masterClrMapping/>
  </p:clrMapOvr>
  <p:transition advClick="0" advTm="2000"/>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42910" y="624561"/>
            <a:ext cx="7929619" cy="5447645"/>
          </a:xfrm>
          <a:prstGeom prst="rect">
            <a:avLst/>
          </a:prstGeom>
          <a:solidFill>
            <a:schemeClr val="accent2">
              <a:lumMod val="75000"/>
            </a:schemeClr>
          </a:solidFill>
          <a:ln>
            <a:solidFill>
              <a:schemeClr val="accent1"/>
            </a:solidFill>
          </a:ln>
        </p:spPr>
        <p:txBody>
          <a:bodyPr wrap="square" rtlCol="0">
            <a:spAutoFit/>
          </a:bodyPr>
          <a:lstStyle/>
          <a:p>
            <a:pPr algn="just"/>
            <a:endParaRPr lang="fa-IR" sz="3200" dirty="0">
              <a:solidFill>
                <a:srgbClr val="FFC000"/>
              </a:solidFill>
              <a:cs typeface="B Nazanin" panose="00000400000000000000" pitchFamily="2" charset="-78"/>
            </a:endParaRPr>
          </a:p>
          <a:p>
            <a:pPr algn="just"/>
            <a:endParaRPr lang="fa-IR" sz="3200" dirty="0">
              <a:solidFill>
                <a:srgbClr val="FFC000"/>
              </a:solidFill>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چگونه باید با خودرائی های مقام ریاست برخورد کنیم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سعی کنیم از آنها دوری کنیم . </a:t>
            </a:r>
          </a:p>
          <a:p>
            <a:pPr algn="just"/>
            <a:r>
              <a:rPr lang="fa-IR" sz="2800" dirty="0">
                <a:solidFill>
                  <a:schemeClr val="bg1"/>
                </a:solidFill>
                <a:latin typeface="Arial" pitchFamily="34" charset="0"/>
                <a:cs typeface="B Nazanin" panose="00000400000000000000" pitchFamily="2" charset="-78"/>
              </a:rPr>
              <a:t>2- با آنها به رقابت بپردازیم .</a:t>
            </a:r>
          </a:p>
          <a:p>
            <a:pPr algn="just"/>
            <a:r>
              <a:rPr lang="fa-IR" sz="2800" dirty="0">
                <a:solidFill>
                  <a:schemeClr val="bg1"/>
                </a:solidFill>
                <a:latin typeface="Arial" pitchFamily="34" charset="0"/>
                <a:cs typeface="B Nazanin" panose="00000400000000000000" pitchFamily="2" charset="-78"/>
              </a:rPr>
              <a:t>3- آنان را با گفتن سخنان نرم کم کم به عقب برانیم .</a:t>
            </a:r>
          </a:p>
          <a:p>
            <a:pPr algn="just"/>
            <a:r>
              <a:rPr lang="fa-IR" sz="2800" dirty="0">
                <a:solidFill>
                  <a:srgbClr val="FFC000"/>
                </a:solidFill>
                <a:latin typeface="Arial" pitchFamily="34" charset="0"/>
                <a:cs typeface="B Nazanin" panose="00000400000000000000" pitchFamily="2" charset="-78"/>
              </a:rPr>
              <a:t> </a:t>
            </a:r>
          </a:p>
          <a:p>
            <a:pPr algn="just"/>
            <a:r>
              <a:rPr lang="fa-IR" sz="2800" dirty="0">
                <a:solidFill>
                  <a:srgbClr val="FFC000"/>
                </a:solidFill>
                <a:latin typeface="Arial" pitchFamily="34" charset="0"/>
                <a:cs typeface="B Nazanin" panose="00000400000000000000" pitchFamily="2" charset="-78"/>
              </a:rPr>
              <a:t> - اول « نه » گفتن را یاد بگیرید بعد « بله » بگوئید .</a:t>
            </a:r>
          </a:p>
          <a:p>
            <a:pPr algn="just"/>
            <a:r>
              <a:rPr lang="fa-IR" sz="2800" dirty="0">
                <a:solidFill>
                  <a:srgbClr val="FFC000"/>
                </a:solidFill>
                <a:latin typeface="Arial" pitchFamily="34" charset="0"/>
                <a:cs typeface="B Nazanin" panose="00000400000000000000" pitchFamily="2" charset="-78"/>
              </a:rPr>
              <a:t>  - مسائل را خودمانی کنید . </a:t>
            </a:r>
          </a:p>
          <a:p>
            <a:pPr algn="just"/>
            <a:r>
              <a:rPr lang="fa-IR" sz="2800" dirty="0">
                <a:solidFill>
                  <a:srgbClr val="FFC000"/>
                </a:solidFill>
                <a:latin typeface="Arial" pitchFamily="34" charset="0"/>
                <a:cs typeface="B Nazanin" panose="00000400000000000000" pitchFamily="2" charset="-78"/>
              </a:rPr>
              <a:t>  - مواظب لنگر دلار باشید . </a:t>
            </a:r>
            <a:endParaRPr lang="fa-IR" sz="2800" dirty="0">
              <a:solidFill>
                <a:schemeClr val="bg1"/>
              </a:solidFill>
              <a:latin typeface="Arial" pitchFamily="34" charset="0"/>
              <a:cs typeface="B Nazanin" panose="00000400000000000000" pitchFamily="2" charset="-78"/>
            </a:endParaRPr>
          </a:p>
          <a:p>
            <a:pPr algn="just"/>
            <a:endParaRPr lang="en-US" sz="2800" dirty="0">
              <a:solidFill>
                <a:schemeClr val="bg1"/>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16</a:t>
            </a:fld>
            <a:endParaRPr lang="fa-IR"/>
          </a:p>
        </p:txBody>
      </p:sp>
    </p:spTree>
  </p:cSld>
  <p:clrMapOvr>
    <a:masterClrMapping/>
  </p:clrMapOvr>
  <p:transition advClick="0" advTm="2000"/>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17</a:t>
            </a:fld>
            <a:endParaRPr lang="fa-IR"/>
          </a:p>
        </p:txBody>
      </p:sp>
      <p:sp>
        <p:nvSpPr>
          <p:cNvPr id="3" name="TextBox 2"/>
          <p:cNvSpPr txBox="1"/>
          <p:nvPr/>
        </p:nvSpPr>
        <p:spPr>
          <a:xfrm>
            <a:off x="785786" y="500042"/>
            <a:ext cx="7858180" cy="5755422"/>
          </a:xfrm>
          <a:prstGeom prst="rect">
            <a:avLst/>
          </a:prstGeom>
          <a:solidFill>
            <a:schemeClr val="accent2">
              <a:lumMod val="75000"/>
            </a:schemeClr>
          </a:solidFill>
          <a:ln>
            <a:solidFill>
              <a:schemeClr val="accent1"/>
            </a:solidFill>
          </a:ln>
        </p:spPr>
        <p:txBody>
          <a:bodyPr wrap="square" rtlCol="1">
            <a:spAutoFit/>
          </a:bodyPr>
          <a:lstStyle/>
          <a:p>
            <a:pPr algn="just"/>
            <a:endParaRPr lang="fa-IR" sz="3200" dirty="0">
              <a:solidFill>
                <a:srgbClr val="FFC000"/>
              </a:solidFill>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چگونه می توان از « معامله ای متوسط » بهره گرفت ؟</a:t>
            </a:r>
          </a:p>
          <a:p>
            <a:pPr algn="just"/>
            <a:endParaRPr lang="fa-IR" sz="3200" dirty="0">
              <a:solidFill>
                <a:srgbClr val="FFC000"/>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در تجارت سه نوع معامله وجود دارد : </a:t>
            </a:r>
          </a:p>
          <a:p>
            <a:pPr algn="just"/>
            <a:r>
              <a:rPr lang="fa-IR" sz="2800" dirty="0">
                <a:solidFill>
                  <a:schemeClr val="bg1"/>
                </a:solidFill>
                <a:latin typeface="Arial" pitchFamily="34" charset="0"/>
                <a:cs typeface="B Nazanin" panose="00000400000000000000" pitchFamily="2" charset="-78"/>
              </a:rPr>
              <a:t>خوب    : هر دو طرف راضی اند . </a:t>
            </a:r>
          </a:p>
          <a:p>
            <a:pPr algn="just"/>
            <a:r>
              <a:rPr lang="fa-IR" sz="2800" dirty="0">
                <a:solidFill>
                  <a:schemeClr val="bg1"/>
                </a:solidFill>
                <a:latin typeface="Arial" pitchFamily="34" charset="0"/>
                <a:cs typeface="B Nazanin" panose="00000400000000000000" pitchFamily="2" charset="-78"/>
              </a:rPr>
              <a:t> بد      : یکی از دوطرف به مراتب خوشحال </a:t>
            </a:r>
            <a:r>
              <a:rPr lang="fa-IR" sz="3200" dirty="0">
                <a:solidFill>
                  <a:srgbClr val="FFC000"/>
                </a:solidFill>
                <a:latin typeface="Arial" pitchFamily="34" charset="0"/>
                <a:cs typeface="B Nazanin" panose="00000400000000000000" pitchFamily="2" charset="-78"/>
              </a:rPr>
              <a:t>تر</a:t>
            </a:r>
            <a:r>
              <a:rPr lang="fa-IR" sz="2800" dirty="0">
                <a:solidFill>
                  <a:schemeClr val="bg1"/>
                </a:solidFill>
                <a:latin typeface="Arial" pitchFamily="34" charset="0"/>
                <a:cs typeface="B Nazanin" panose="00000400000000000000" pitchFamily="2" charset="-78"/>
              </a:rPr>
              <a:t> از دیگری است . </a:t>
            </a:r>
          </a:p>
          <a:p>
            <a:pPr algn="just"/>
            <a:r>
              <a:rPr lang="fa-IR" sz="2800" dirty="0">
                <a:solidFill>
                  <a:schemeClr val="bg1"/>
                </a:solidFill>
                <a:latin typeface="Arial" pitchFamily="34" charset="0"/>
                <a:cs typeface="B Nazanin" panose="00000400000000000000" pitchFamily="2" charset="-78"/>
              </a:rPr>
              <a:t>متوسط  : هیچیک از طرفین چیز زیادی برای گلایه ندارند هرچند                   که هردو طرف بهرحال ، به این عمل مبادرت می ورزند . </a:t>
            </a:r>
          </a:p>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1- بگذارید بدانند که معامله ، معامله ای متوسط است .</a:t>
            </a:r>
          </a:p>
          <a:p>
            <a:pPr algn="just"/>
            <a:r>
              <a:rPr lang="fa-IR" sz="3200" dirty="0">
                <a:solidFill>
                  <a:srgbClr val="FFC000"/>
                </a:solidFill>
                <a:latin typeface="Arial" pitchFamily="34" charset="0"/>
                <a:cs typeface="B Nazanin" panose="00000400000000000000" pitchFamily="2" charset="-78"/>
              </a:rPr>
              <a:t>2- با چشمان باز وارد عمل شوید </a:t>
            </a:r>
          </a:p>
          <a:p>
            <a:endParaRPr lang="fa-IR" sz="3200" dirty="0">
              <a:solidFill>
                <a:srgbClr val="FFC000"/>
              </a:solidFill>
              <a:latin typeface="Arial" pitchFamily="34" charset="0"/>
              <a:cs typeface="B Nazanin" panose="00000400000000000000" pitchFamily="2" charset="-78"/>
            </a:endParaRPr>
          </a:p>
        </p:txBody>
      </p:sp>
    </p:spTree>
  </p:cSld>
  <p:clrMapOvr>
    <a:masterClrMapping/>
  </p:clrMapOvr>
  <p:transition advClick="0" advTm="2000"/>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18</a:t>
            </a:fld>
            <a:endParaRPr lang="fa-IR"/>
          </a:p>
        </p:txBody>
      </p:sp>
      <p:sp>
        <p:nvSpPr>
          <p:cNvPr id="5" name="TextBox 4"/>
          <p:cNvSpPr txBox="1"/>
          <p:nvPr/>
        </p:nvSpPr>
        <p:spPr>
          <a:xfrm>
            <a:off x="500034" y="714356"/>
            <a:ext cx="8143932" cy="5324535"/>
          </a:xfrm>
          <a:prstGeom prst="rect">
            <a:avLst/>
          </a:prstGeom>
          <a:solidFill>
            <a:schemeClr val="accent2">
              <a:lumMod val="75000"/>
            </a:schemeClr>
          </a:solidFill>
          <a:ln>
            <a:solidFill>
              <a:schemeClr val="accent1"/>
            </a:solidFill>
          </a:ln>
        </p:spPr>
        <p:txBody>
          <a:bodyPr wrap="square" rtlCol="1">
            <a:spAutoFit/>
          </a:bodyPr>
          <a:lstStyle/>
          <a:p>
            <a:endParaRPr lang="fa-IR" sz="2800" dirty="0">
              <a:solidFill>
                <a:schemeClr val="bg1"/>
              </a:solidFill>
              <a:cs typeface="B Nazanin" panose="00000400000000000000" pitchFamily="2" charset="-78"/>
            </a:endParaRPr>
          </a:p>
          <a:p>
            <a:pPr algn="just"/>
            <a:endParaRPr lang="fa-IR" sz="2800" dirty="0">
              <a:solidFill>
                <a:schemeClr val="bg1"/>
              </a:solidFill>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یک مذاکره کننده خوب دقیقا می داند :</a:t>
            </a:r>
          </a:p>
          <a:p>
            <a:pPr algn="just"/>
            <a:endParaRPr lang="fa-IR" sz="2800" dirty="0">
              <a:solidFill>
                <a:srgbClr val="FFFF00"/>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برای چه چیزی مذاکره می کند . </a:t>
            </a:r>
          </a:p>
          <a:p>
            <a:pPr algn="just"/>
            <a:r>
              <a:rPr lang="fa-IR" sz="2800" dirty="0">
                <a:solidFill>
                  <a:schemeClr val="bg1"/>
                </a:solidFill>
                <a:latin typeface="Arial" pitchFamily="34" charset="0"/>
                <a:cs typeface="B Nazanin" panose="00000400000000000000" pitchFamily="2" charset="-78"/>
              </a:rPr>
              <a:t>2- توافق حاصله تا چه زمانی دوام خواهد آورد . </a:t>
            </a:r>
          </a:p>
          <a:p>
            <a:pPr algn="just"/>
            <a:r>
              <a:rPr lang="fa-IR" sz="2800" dirty="0">
                <a:solidFill>
                  <a:schemeClr val="bg1"/>
                </a:solidFill>
                <a:latin typeface="Arial" pitchFamily="34" charset="0"/>
                <a:cs typeface="B Nazanin" panose="00000400000000000000" pitchFamily="2" charset="-78"/>
              </a:rPr>
              <a:t>3- چه کسانی را در بر می گیرد . </a:t>
            </a:r>
          </a:p>
          <a:p>
            <a:pPr algn="just"/>
            <a:r>
              <a:rPr lang="fa-IR" sz="2800" dirty="0">
                <a:solidFill>
                  <a:schemeClr val="bg1"/>
                </a:solidFill>
                <a:latin typeface="Arial" pitchFamily="34" charset="0"/>
                <a:cs typeface="B Nazanin" panose="00000400000000000000" pitchFamily="2" charset="-78"/>
              </a:rPr>
              <a:t>4- شامل چه کسانی نمی شود . </a:t>
            </a:r>
          </a:p>
          <a:p>
            <a:pPr algn="just"/>
            <a:r>
              <a:rPr lang="fa-IR" sz="2800" dirty="0">
                <a:solidFill>
                  <a:schemeClr val="bg1"/>
                </a:solidFill>
                <a:latin typeface="Arial" pitchFamily="34" charset="0"/>
                <a:cs typeface="B Nazanin" panose="00000400000000000000" pitchFamily="2" charset="-78"/>
              </a:rPr>
              <a:t>5 – چه مقدار پول دست به دست میشود . </a:t>
            </a:r>
          </a:p>
          <a:p>
            <a:pPr algn="just"/>
            <a:endParaRPr lang="fa-IR" sz="2800" dirty="0">
              <a:solidFill>
                <a:schemeClr val="bg1"/>
              </a:solidFill>
              <a:latin typeface="Arial" pitchFamily="34" charset="0"/>
              <a:cs typeface="B Nazanin" panose="00000400000000000000" pitchFamily="2" charset="-78"/>
            </a:endParaRPr>
          </a:p>
          <a:p>
            <a:pPr algn="just"/>
            <a:endParaRPr lang="fa-IR" sz="2800" dirty="0">
              <a:solidFill>
                <a:schemeClr val="bg1"/>
              </a:solidFill>
              <a:cs typeface="B Nazanin" panose="00000400000000000000" pitchFamily="2" charset="-78"/>
            </a:endParaRPr>
          </a:p>
          <a:p>
            <a:endParaRPr lang="fa-IR" sz="2800" dirty="0">
              <a:solidFill>
                <a:schemeClr val="bg1"/>
              </a:solidFill>
              <a:cs typeface="B Nazanin" panose="00000400000000000000" pitchFamily="2" charset="-78"/>
            </a:endParaRPr>
          </a:p>
        </p:txBody>
      </p:sp>
    </p:spTree>
  </p:cSld>
  <p:clrMapOvr>
    <a:masterClrMapping/>
  </p:clrMapOvr>
  <p:transition advClick="0" advTm="2000"/>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19</a:t>
            </a:fld>
            <a:endParaRPr lang="fa-IR"/>
          </a:p>
        </p:txBody>
      </p:sp>
      <p:sp>
        <p:nvSpPr>
          <p:cNvPr id="3" name="TextBox 2"/>
          <p:cNvSpPr txBox="1"/>
          <p:nvPr/>
        </p:nvSpPr>
        <p:spPr>
          <a:xfrm>
            <a:off x="714348" y="642918"/>
            <a:ext cx="7757159" cy="5693866"/>
          </a:xfrm>
          <a:prstGeom prst="rect">
            <a:avLst/>
          </a:prstGeom>
          <a:solidFill>
            <a:schemeClr val="accent2">
              <a:lumMod val="75000"/>
            </a:schemeClr>
          </a:solidFill>
          <a:ln>
            <a:solidFill>
              <a:schemeClr val="accent1"/>
            </a:solidFill>
          </a:ln>
        </p:spPr>
        <p:txBody>
          <a:bodyPr wrap="square" rtlCol="1">
            <a:spAutoFit/>
          </a:bodyPr>
          <a:lstStyle/>
          <a:p>
            <a:endParaRPr lang="fa-IR" sz="3200" dirty="0">
              <a:solidFill>
                <a:srgbClr val="FFC000"/>
              </a:solidFill>
              <a:cs typeface="B Nazanin" panose="00000400000000000000" pitchFamily="2" charset="-78"/>
            </a:endParaRPr>
          </a:p>
          <a:p>
            <a:endParaRPr lang="fa-IR" sz="3200" dirty="0">
              <a:solidFill>
                <a:srgbClr val="FFC000"/>
              </a:solidFill>
              <a:cs typeface="B Nazanin" panose="00000400000000000000" pitchFamily="2" charset="-78"/>
            </a:endParaRPr>
          </a:p>
          <a:p>
            <a:r>
              <a:rPr lang="fa-IR" sz="3200" dirty="0">
                <a:solidFill>
                  <a:srgbClr val="FFC000"/>
                </a:solidFill>
                <a:latin typeface="Arial" pitchFamily="34" charset="0"/>
                <a:cs typeface="B Nazanin" panose="00000400000000000000" pitchFamily="2" charset="-78"/>
              </a:rPr>
              <a:t>یک مذاکره کننده خوب در کلاس جهانی چه مواردی زا باید در نظر بگیرد :</a:t>
            </a:r>
          </a:p>
          <a:p>
            <a:endParaRPr lang="fa-IR" sz="3200" dirty="0">
              <a:solidFill>
                <a:srgbClr val="FFC000"/>
              </a:solidFill>
              <a:latin typeface="Arial" pitchFamily="34" charset="0"/>
              <a:cs typeface="B Nazanin" panose="00000400000000000000" pitchFamily="2" charset="-78"/>
            </a:endParaRPr>
          </a:p>
          <a:p>
            <a:r>
              <a:rPr lang="fa-IR" sz="2800" dirty="0">
                <a:solidFill>
                  <a:schemeClr val="bg1"/>
                </a:solidFill>
                <a:latin typeface="Arial" pitchFamily="34" charset="0"/>
                <a:cs typeface="B Nazanin" panose="00000400000000000000" pitchFamily="2" charset="-78"/>
              </a:rPr>
              <a:t>1- از مواجهه بپرهیزید .</a:t>
            </a:r>
          </a:p>
          <a:p>
            <a:r>
              <a:rPr lang="fa-IR" sz="2800" dirty="0">
                <a:solidFill>
                  <a:schemeClr val="bg1"/>
                </a:solidFill>
                <a:latin typeface="Arial" pitchFamily="34" charset="0"/>
                <a:cs typeface="B Nazanin" panose="00000400000000000000" pitchFamily="2" charset="-78"/>
              </a:rPr>
              <a:t>2- به دقت مهره چینی کنید . </a:t>
            </a:r>
          </a:p>
          <a:p>
            <a:r>
              <a:rPr lang="fa-IR" sz="2800" dirty="0">
                <a:solidFill>
                  <a:schemeClr val="bg1"/>
                </a:solidFill>
                <a:latin typeface="Arial" pitchFamily="34" charset="0"/>
                <a:cs typeface="B Nazanin" panose="00000400000000000000" pitchFamily="2" charset="-78"/>
              </a:rPr>
              <a:t>3- چیزهائی را که همراه دارید وارسی کنید . </a:t>
            </a:r>
          </a:p>
          <a:p>
            <a:r>
              <a:rPr lang="fa-IR" sz="2800" dirty="0">
                <a:solidFill>
                  <a:schemeClr val="bg1"/>
                </a:solidFill>
                <a:latin typeface="Arial" pitchFamily="34" charset="0"/>
                <a:cs typeface="B Nazanin" panose="00000400000000000000" pitchFamily="2" charset="-78"/>
              </a:rPr>
              <a:t>4- همواره رقابت را بخاطر داشته باشید . </a:t>
            </a:r>
          </a:p>
          <a:p>
            <a:r>
              <a:rPr lang="fa-IR" sz="2800" dirty="0">
                <a:solidFill>
                  <a:schemeClr val="bg1"/>
                </a:solidFill>
                <a:latin typeface="Arial" pitchFamily="34" charset="0"/>
                <a:cs typeface="B Nazanin" panose="00000400000000000000" pitchFamily="2" charset="-78"/>
              </a:rPr>
              <a:t>5- صریح باشید . </a:t>
            </a:r>
          </a:p>
          <a:p>
            <a:endParaRPr lang="fa-IR" sz="3200" dirty="0">
              <a:solidFill>
                <a:srgbClr val="FFC000"/>
              </a:solidFill>
              <a:latin typeface="Arial" pitchFamily="34" charset="0"/>
              <a:cs typeface="B Nazanin" panose="00000400000000000000" pitchFamily="2" charset="-78"/>
            </a:endParaRPr>
          </a:p>
          <a:p>
            <a:endParaRPr lang="fa-IR" sz="3200" dirty="0">
              <a:solidFill>
                <a:srgbClr val="FFC000"/>
              </a:solidFill>
              <a:cs typeface="B Nazanin" panose="00000400000000000000" pitchFamily="2" charset="-78"/>
            </a:endParaRPr>
          </a:p>
        </p:txBody>
      </p:sp>
    </p:spTree>
  </p:cSld>
  <p:clrMapOvr>
    <a:masterClrMapping/>
  </p:clrMapOvr>
  <p:transition advClick="0" advTm="2000"/>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428596" y="1000109"/>
            <a:ext cx="8215371" cy="5509200"/>
          </a:xfrm>
          <a:prstGeom prst="rect">
            <a:avLst/>
          </a:prstGeom>
          <a:solidFill>
            <a:schemeClr val="accent2">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pPr algn="just"/>
            <a:endParaRPr lang="fa-IR" sz="3200" dirty="0">
              <a:solidFill>
                <a:schemeClr val="bg2"/>
              </a:solidFill>
              <a:latin typeface="Arial" pitchFamily="34" charset="0"/>
              <a:cs typeface="Arial" pitchFamily="34" charset="0"/>
            </a:endParaRPr>
          </a:p>
          <a:p>
            <a:pPr algn="ctr"/>
            <a:r>
              <a:rPr lang="fa-IR" sz="3200" dirty="0">
                <a:solidFill>
                  <a:schemeClr val="tx1"/>
                </a:solidFill>
                <a:latin typeface="B Naznin"/>
                <a:ea typeface="Tahoma" pitchFamily="34" charset="0"/>
                <a:cs typeface="B Nazanin" panose="00000400000000000000" pitchFamily="2" charset="-78"/>
              </a:rPr>
              <a:t>مقدمه :</a:t>
            </a:r>
          </a:p>
          <a:p>
            <a:pPr algn="ctr"/>
            <a:endParaRPr lang="fa-IR" sz="3200" dirty="0">
              <a:solidFill>
                <a:schemeClr val="tx1"/>
              </a:solidFill>
              <a:latin typeface="B Naznin"/>
              <a:ea typeface="Tahoma" pitchFamily="34" charset="0"/>
              <a:cs typeface="B Nazanin" panose="00000400000000000000" pitchFamily="2" charset="-78"/>
            </a:endParaRPr>
          </a:p>
          <a:p>
            <a:pPr algn="ctr"/>
            <a:r>
              <a:rPr lang="fa-IR" sz="3200" dirty="0">
                <a:solidFill>
                  <a:schemeClr val="tx1"/>
                </a:solidFill>
                <a:latin typeface="B Naznin"/>
                <a:ea typeface="Tahoma" pitchFamily="34" charset="0"/>
                <a:cs typeface="B Nazanin" panose="00000400000000000000" pitchFamily="2" charset="-78"/>
              </a:rPr>
              <a:t>هدف من از نوشتن این کتاب این بوده که میخواستم نظریاتی که سالها درباره شان اندیشیده بودم و در سخنرانیهای متعدد در دانشگاههای مختلف منجمله دانشکده بازرگانی دانشگاه هاروارد ارائه کرده بودم و یا در طول چندین سال تجربه تجاری بدست آورده ام در یکجا جمع آوری و عرضه کنم این نکات را تحت عنوان ده فرمان بچه های تیز بازارارائه دادم .</a:t>
            </a:r>
          </a:p>
          <a:p>
            <a:pPr algn="just"/>
            <a:endParaRPr lang="fa-IR" sz="3200" dirty="0">
              <a:solidFill>
                <a:schemeClr val="bg2"/>
              </a:solidFill>
            </a:endParaRPr>
          </a:p>
          <a:p>
            <a:pPr algn="just"/>
            <a:r>
              <a:rPr lang="fa-IR" sz="3200" dirty="0">
                <a:solidFill>
                  <a:schemeClr val="bg2"/>
                </a:solidFill>
              </a:rPr>
              <a:t> </a:t>
            </a:r>
          </a:p>
        </p:txBody>
      </p:sp>
      <p:sp>
        <p:nvSpPr>
          <p:cNvPr id="4" name="Slide Number Placeholder 3"/>
          <p:cNvSpPr>
            <a:spLocks noGrp="1"/>
          </p:cNvSpPr>
          <p:nvPr>
            <p:ph type="sldNum" sz="quarter" idx="12"/>
          </p:nvPr>
        </p:nvSpPr>
        <p:spPr/>
        <p:txBody>
          <a:bodyPr/>
          <a:lstStyle/>
          <a:p>
            <a:fld id="{4FF8390E-9941-41A7-BD7B-44539CCCCCB5}" type="slidenum">
              <a:rPr lang="fa-IR" smtClean="0"/>
              <a:pPr/>
              <a:t>2</a:t>
            </a:fld>
            <a:endParaRPr lang="fa-IR"/>
          </a:p>
        </p:txBody>
      </p:sp>
    </p:spTree>
  </p:cSld>
  <p:clrMapOvr>
    <a:overrideClrMapping bg1="lt1" tx1="dk1" bg2="lt2" tx2="dk2" accent1="accent1" accent2="accent2" accent3="accent3" accent4="accent4" accent5="accent5" accent6="accent6" hlink="hlink" folHlink="folHlink"/>
  </p:clrMapOvr>
  <p:transition advClick="0" advTm="2000">
    <p:wipe/>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20</a:t>
            </a:fld>
            <a:endParaRPr lang="fa-IR"/>
          </a:p>
        </p:txBody>
      </p:sp>
      <p:sp>
        <p:nvSpPr>
          <p:cNvPr id="3" name="TextBox 2"/>
          <p:cNvSpPr txBox="1"/>
          <p:nvPr/>
        </p:nvSpPr>
        <p:spPr>
          <a:xfrm>
            <a:off x="571472" y="642918"/>
            <a:ext cx="8072494" cy="5509200"/>
          </a:xfrm>
          <a:prstGeom prst="rect">
            <a:avLst/>
          </a:prstGeom>
          <a:solidFill>
            <a:schemeClr val="accent2">
              <a:lumMod val="75000"/>
            </a:schemeClr>
          </a:solidFill>
          <a:ln>
            <a:solidFill>
              <a:schemeClr val="accent1"/>
            </a:solidFill>
          </a:ln>
        </p:spPr>
        <p:txBody>
          <a:bodyPr wrap="square" rtlCol="1">
            <a:spAutoFit/>
          </a:bodyPr>
          <a:lstStyle/>
          <a:p>
            <a:pPr algn="just"/>
            <a:endParaRPr lang="fa-IR" sz="3200" dirty="0">
              <a:solidFill>
                <a:srgbClr val="FFC000"/>
              </a:solidFill>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فصل سوم : مدیریت و تمشیت امور</a:t>
            </a:r>
          </a:p>
          <a:p>
            <a:pPr algn="just"/>
            <a:endParaRPr lang="fa-IR" sz="3200" dirty="0">
              <a:solidFill>
                <a:srgbClr val="FFC000"/>
              </a:solidFill>
              <a:latin typeface="Arial" pitchFamily="34" charset="0"/>
              <a:cs typeface="B Nazanin" panose="00000400000000000000" pitchFamily="2" charset="-78"/>
            </a:endParaRPr>
          </a:p>
          <a:p>
            <a:pPr algn="just"/>
            <a:r>
              <a:rPr lang="fa-IR" sz="2800" dirty="0">
                <a:solidFill>
                  <a:srgbClr val="FFFF00"/>
                </a:solidFill>
                <a:latin typeface="Arial" pitchFamily="34" charset="0"/>
                <a:cs typeface="B Nazanin" panose="00000400000000000000" pitchFamily="2" charset="-78"/>
              </a:rPr>
              <a:t>اهمیت ایجاد ارزش و اعتبار ، و نه تحصیل سود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این مطلب را بیان میدارد که هدف منفعت های کلان نیست بلکه هدف ایجاد ارزش و اعتبار در شرکت های خصوصی است . در یک شرکت خصوصی نباید به دنبال ساختن سودهای </a:t>
            </a:r>
            <a:r>
              <a:rPr lang="fa-IR" sz="3200" dirty="0">
                <a:solidFill>
                  <a:srgbClr val="FFC000"/>
                </a:solidFill>
                <a:latin typeface="Arial" pitchFamily="34" charset="0"/>
                <a:cs typeface="B Nazanin" panose="00000400000000000000" pitchFamily="2" charset="-78"/>
              </a:rPr>
              <a:t>آنچنانی</a:t>
            </a:r>
            <a:r>
              <a:rPr lang="fa-IR" sz="2800" dirty="0">
                <a:solidFill>
                  <a:schemeClr val="bg1"/>
                </a:solidFill>
                <a:latin typeface="Arial" pitchFamily="34" charset="0"/>
                <a:cs typeface="B Nazanin" panose="00000400000000000000" pitchFamily="2" charset="-78"/>
              </a:rPr>
              <a:t> بود بلکه باید سعی کرد تا نقدینگی را با تدبیربه جریان انداخت . </a:t>
            </a:r>
          </a:p>
          <a:p>
            <a:pPr algn="just"/>
            <a:endParaRPr lang="fa-IR" sz="2800" dirty="0">
              <a:solidFill>
                <a:schemeClr val="bg1"/>
              </a:solidFill>
              <a:cs typeface="B Nazanin" panose="00000400000000000000" pitchFamily="2" charset="-78"/>
            </a:endParaRPr>
          </a:p>
          <a:p>
            <a:pPr algn="just"/>
            <a:endParaRPr lang="fa-IR" sz="2800" dirty="0">
              <a:solidFill>
                <a:schemeClr val="bg1"/>
              </a:solidFill>
              <a:cs typeface="B Nazanin" panose="00000400000000000000" pitchFamily="2" charset="-78"/>
            </a:endParaRPr>
          </a:p>
          <a:p>
            <a:pPr algn="just"/>
            <a:endParaRPr lang="fa-IR" sz="2800" dirty="0">
              <a:solidFill>
                <a:srgbClr val="FFFF00"/>
              </a:solidFill>
              <a:cs typeface="B Nazanin" panose="00000400000000000000" pitchFamily="2" charset="-78"/>
            </a:endParaRPr>
          </a:p>
        </p:txBody>
      </p:sp>
    </p:spTree>
  </p:cSld>
  <p:clrMapOvr>
    <a:masterClrMapping/>
  </p:clrMapOvr>
  <p:transition advClick="0" advTm="2000"/>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21</a:t>
            </a:fld>
            <a:endParaRPr lang="fa-IR"/>
          </a:p>
        </p:txBody>
      </p:sp>
      <p:sp>
        <p:nvSpPr>
          <p:cNvPr id="3" name="TextBox 2"/>
          <p:cNvSpPr txBox="1"/>
          <p:nvPr/>
        </p:nvSpPr>
        <p:spPr>
          <a:xfrm>
            <a:off x="285720" y="357166"/>
            <a:ext cx="8572560" cy="5940088"/>
          </a:xfrm>
          <a:prstGeom prst="rect">
            <a:avLst/>
          </a:prstGeom>
          <a:solidFill>
            <a:schemeClr val="accent2">
              <a:lumMod val="75000"/>
            </a:schemeClr>
          </a:solidFill>
          <a:ln>
            <a:solidFill>
              <a:schemeClr val="accent1"/>
            </a:solidFill>
          </a:ln>
        </p:spPr>
        <p:txBody>
          <a:bodyPr wrap="square" rtlCol="1">
            <a:spAutoFit/>
          </a:bodyPr>
          <a:lstStyle/>
          <a:p>
            <a:pPr algn="just"/>
            <a:endParaRPr lang="fa-IR" sz="3200" dirty="0">
              <a:solidFill>
                <a:srgbClr val="FFFF00"/>
              </a:solidFill>
              <a:cs typeface="B Nazanin" panose="00000400000000000000" pitchFamily="2" charset="-78"/>
            </a:endParaRPr>
          </a:p>
          <a:p>
            <a:pPr algn="just"/>
            <a:r>
              <a:rPr lang="fa-IR" sz="3200" dirty="0">
                <a:solidFill>
                  <a:srgbClr val="FFFF00"/>
                </a:solidFill>
                <a:latin typeface="Arial" pitchFamily="34" charset="0"/>
                <a:cs typeface="B Nazanin" panose="00000400000000000000" pitchFamily="2" charset="-78"/>
              </a:rPr>
              <a:t>آنتروپرونرها معمولا سه مرحله را طی می کنند </a:t>
            </a:r>
            <a:r>
              <a:rPr lang="fa-IR" sz="3200" dirty="0">
                <a:solidFill>
                  <a:srgbClr val="FFC000"/>
                </a:solidFill>
                <a:latin typeface="Arial" pitchFamily="34" charset="0"/>
                <a:cs typeface="B Nazanin" panose="00000400000000000000" pitchFamily="2" charset="-78"/>
              </a:rPr>
              <a:t> :</a:t>
            </a:r>
          </a:p>
          <a:p>
            <a:pPr algn="just"/>
            <a:endParaRPr lang="fa-IR" sz="2800" dirty="0">
              <a:solidFill>
                <a:srgbClr val="FFC000"/>
              </a:solidFill>
              <a:latin typeface="Arial" pitchFamily="34" charset="0"/>
              <a:cs typeface="B Nazanin" panose="00000400000000000000" pitchFamily="2" charset="-78"/>
            </a:endParaRPr>
          </a:p>
          <a:p>
            <a:pPr algn="just"/>
            <a:r>
              <a:rPr lang="fa-IR" sz="3200" dirty="0">
                <a:solidFill>
                  <a:srgbClr val="002060"/>
                </a:solidFill>
                <a:latin typeface="Arial" pitchFamily="34" charset="0"/>
                <a:cs typeface="B Nazanin" panose="00000400000000000000" pitchFamily="2" charset="-78"/>
              </a:rPr>
              <a:t>1- فاز اول : </a:t>
            </a:r>
            <a:r>
              <a:rPr lang="fa-IR" sz="2800" dirty="0">
                <a:solidFill>
                  <a:schemeClr val="bg1"/>
                </a:solidFill>
                <a:latin typeface="Arial" pitchFamily="34" charset="0"/>
                <a:cs typeface="B Nazanin" panose="00000400000000000000" pitchFamily="2" charset="-78"/>
              </a:rPr>
              <a:t>در این مرحله به فکر این هستید که آنقدر درآمد داشته باشید تا بتوانید هزینه های سربار را تامین کنید .</a:t>
            </a:r>
          </a:p>
          <a:p>
            <a:pPr algn="just"/>
            <a:r>
              <a:rPr lang="fa-IR" sz="3200" dirty="0">
                <a:solidFill>
                  <a:srgbClr val="002060"/>
                </a:solidFill>
                <a:latin typeface="Arial" pitchFamily="34" charset="0"/>
                <a:cs typeface="B Nazanin" panose="00000400000000000000" pitchFamily="2" charset="-78"/>
              </a:rPr>
              <a:t>2- فاز دوم : </a:t>
            </a:r>
            <a:r>
              <a:rPr lang="fa-IR" sz="2800" dirty="0">
                <a:solidFill>
                  <a:schemeClr val="bg1"/>
                </a:solidFill>
                <a:latin typeface="Arial" pitchFamily="34" charset="0"/>
                <a:cs typeface="B Nazanin" panose="00000400000000000000" pitchFamily="2" charset="-78"/>
              </a:rPr>
              <a:t>در این فاز متوجه میشوید که با وجود موفقیت در نقدینگی ، در آمد چندانی نداشته اید و بیشتر از </a:t>
            </a:r>
            <a:r>
              <a:rPr lang="fa-IR" sz="3200" dirty="0">
                <a:solidFill>
                  <a:srgbClr val="FFC000"/>
                </a:solidFill>
                <a:latin typeface="Arial" pitchFamily="34" charset="0"/>
                <a:cs typeface="B Nazanin" panose="00000400000000000000" pitchFamily="2" charset="-78"/>
              </a:rPr>
              <a:t>گذشته</a:t>
            </a:r>
            <a:r>
              <a:rPr lang="fa-IR" sz="2800" dirty="0">
                <a:solidFill>
                  <a:schemeClr val="bg1"/>
                </a:solidFill>
                <a:latin typeface="Arial" pitchFamily="34" charset="0"/>
                <a:cs typeface="B Nazanin" panose="00000400000000000000" pitchFamily="2" charset="-78"/>
              </a:rPr>
              <a:t> نسبت به کاهش هزینه ها علاقه نشان میدهید .</a:t>
            </a:r>
          </a:p>
          <a:p>
            <a:pPr algn="just"/>
            <a:r>
              <a:rPr lang="fa-IR" sz="3200" dirty="0">
                <a:solidFill>
                  <a:srgbClr val="002060"/>
                </a:solidFill>
                <a:latin typeface="Arial" pitchFamily="34" charset="0"/>
                <a:cs typeface="B Nazanin" panose="00000400000000000000" pitchFamily="2" charset="-78"/>
              </a:rPr>
              <a:t>3- فاز سوم </a:t>
            </a:r>
            <a:r>
              <a:rPr lang="fa-IR" sz="2800" dirty="0">
                <a:solidFill>
                  <a:srgbClr val="002060"/>
                </a:solidFill>
                <a:latin typeface="Arial" pitchFamily="34" charset="0"/>
                <a:cs typeface="B Nazanin" panose="00000400000000000000" pitchFamily="2" charset="-78"/>
              </a:rPr>
              <a:t>: </a:t>
            </a:r>
            <a:r>
              <a:rPr lang="fa-IR" sz="2800" dirty="0">
                <a:solidFill>
                  <a:schemeClr val="bg1"/>
                </a:solidFill>
                <a:latin typeface="Arial" pitchFamily="34" charset="0"/>
                <a:cs typeface="B Nazanin" panose="00000400000000000000" pitchFamily="2" charset="-78"/>
              </a:rPr>
              <a:t>در این مرحله نه درآمد مطرح است نه کاهش هزینه ها بلکه ترکیبی دقیق از هر دو فاز مطرح است . این زمانی است که تدترنر می گوید « ایجاد ارزش و اعتبار » می کنید . </a:t>
            </a:r>
          </a:p>
          <a:p>
            <a:pPr algn="just"/>
            <a:endParaRPr lang="fa-IR" sz="2800" dirty="0">
              <a:solidFill>
                <a:schemeClr val="bg1"/>
              </a:solidFill>
              <a:latin typeface="Arial" pitchFamily="34" charset="0"/>
              <a:cs typeface="B Nazanin" panose="00000400000000000000" pitchFamily="2" charset="-78"/>
            </a:endParaRPr>
          </a:p>
          <a:p>
            <a:pPr algn="just"/>
            <a:endParaRPr lang="fa-IR" sz="2000" dirty="0">
              <a:solidFill>
                <a:srgbClr val="FFC000"/>
              </a:solidFill>
              <a:cs typeface="B Nazanin" panose="00000400000000000000" pitchFamily="2" charset="-78"/>
            </a:endParaRPr>
          </a:p>
        </p:txBody>
      </p:sp>
    </p:spTree>
  </p:cSld>
  <p:clrMapOvr>
    <a:masterClrMapping/>
  </p:clrMapOvr>
  <p:transition advClick="0" advTm="2000"/>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22</a:t>
            </a:fld>
            <a:endParaRPr lang="fa-IR"/>
          </a:p>
        </p:txBody>
      </p:sp>
      <p:sp>
        <p:nvSpPr>
          <p:cNvPr id="4" name="TextBox 3"/>
          <p:cNvSpPr txBox="1"/>
          <p:nvPr/>
        </p:nvSpPr>
        <p:spPr>
          <a:xfrm>
            <a:off x="500034" y="571480"/>
            <a:ext cx="8286808" cy="5816977"/>
          </a:xfrm>
          <a:prstGeom prst="rect">
            <a:avLst/>
          </a:prstGeom>
          <a:solidFill>
            <a:schemeClr val="accent2">
              <a:lumMod val="75000"/>
            </a:schemeClr>
          </a:solidFill>
        </p:spPr>
        <p:txBody>
          <a:bodyPr wrap="square" rtlCol="1">
            <a:spAutoFit/>
          </a:bodyPr>
          <a:lstStyle/>
          <a:p>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آنتروپرنر : </a:t>
            </a:r>
          </a:p>
          <a:p>
            <a:pPr algn="just"/>
            <a:r>
              <a:rPr lang="fa-IR" sz="2800" dirty="0">
                <a:solidFill>
                  <a:schemeClr val="bg1"/>
                </a:solidFill>
                <a:latin typeface="Arial" pitchFamily="34" charset="0"/>
                <a:cs typeface="B Nazanin" panose="00000400000000000000" pitchFamily="2" charset="-78"/>
              </a:rPr>
              <a:t>در واقع گویای این است که مشاغل دشوار همواره مجبور بوده اند به رشد خود ادامه دهند و در همین حال وهوا بوده که پرورش آنتروپرها تشویق شده و نه در آن تشکل هایی که احیانا در جهتی غلط ویا بنا به دلایلی نادرست رشد و توسعه یافته بوده و چه بسیار از این آنتروپرنرها</a:t>
            </a:r>
          </a:p>
          <a:p>
            <a:pPr algn="just"/>
            <a:r>
              <a:rPr lang="fa-IR" sz="2800" dirty="0">
                <a:solidFill>
                  <a:schemeClr val="bg1"/>
                </a:solidFill>
                <a:latin typeface="Arial" pitchFamily="34" charset="0"/>
                <a:cs typeface="B Nazanin" panose="00000400000000000000" pitchFamily="2" charset="-78"/>
              </a:rPr>
              <a:t>که در تمایلات خود برای کسب پایه قدرت و تا اندازه ای خود مختاری وجود دارند که باطنا مصالح و صرفه و صلاح شرکت یا خودشان را حفظ می کنند . در معنا تمامی رشد کاری و تجاری ما از این فرمول رشد ناشی میشود که تنها به آنچه را که بهتر از دیگران انجام میدهیم   ( کارتخصصی مان )بچسبیم و از آن در زمینه ای استفاده کنیم که هیچکس دیگری قبل از آن ، مبادرت به آن نکرده است</a:t>
            </a:r>
          </a:p>
          <a:p>
            <a:pPr algn="just"/>
            <a:endParaRPr lang="fa-IR" sz="2800" dirty="0">
              <a:solidFill>
                <a:schemeClr val="bg1"/>
              </a:solidFill>
              <a:latin typeface="Arial" pitchFamily="34" charset="0"/>
              <a:cs typeface="B Nazanin" panose="00000400000000000000" pitchFamily="2" charset="-78"/>
            </a:endParaRPr>
          </a:p>
        </p:txBody>
      </p:sp>
    </p:spTree>
  </p:cSld>
  <p:clrMapOvr>
    <a:masterClrMapping/>
  </p:clrMapOvr>
  <p:transition advClick="0" advTm="2000"/>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23</a:t>
            </a:fld>
            <a:endParaRPr lang="fa-IR"/>
          </a:p>
        </p:txBody>
      </p:sp>
      <p:sp>
        <p:nvSpPr>
          <p:cNvPr id="3" name="TextBox 2"/>
          <p:cNvSpPr txBox="1"/>
          <p:nvPr/>
        </p:nvSpPr>
        <p:spPr>
          <a:xfrm>
            <a:off x="500034" y="500042"/>
            <a:ext cx="8143932" cy="5940088"/>
          </a:xfrm>
          <a:prstGeom prst="rect">
            <a:avLst/>
          </a:prstGeom>
          <a:solidFill>
            <a:schemeClr val="accent2">
              <a:lumMod val="75000"/>
            </a:schemeClr>
          </a:solidFill>
        </p:spPr>
        <p:txBody>
          <a:bodyPr wrap="square" rtlCol="1">
            <a:spAutoFit/>
          </a:bodyPr>
          <a:lstStyle/>
          <a:p>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پس از اینکه پیشنهاد خیلی خوب بود چه باید کرد ؟</a:t>
            </a:r>
          </a:p>
          <a:p>
            <a:pPr algn="just"/>
            <a:endParaRPr lang="fa-IR" sz="32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یک پیشنهاد هرگز در لحظات بحرانی ریسک پذیرتر از آن زمانی نیست که کسی میگوید « پیشنهاد ، پیشنهاد بسیارخوبی است » این دقیقا همان لحظه ای است که مردم تصمیم می گیرند که با آن مخالفت کنند یا به نحوی از آن سوء استفاده کنند لذا </a:t>
            </a:r>
            <a:r>
              <a:rPr lang="fa-IR" sz="3200" dirty="0">
                <a:solidFill>
                  <a:srgbClr val="FFC000"/>
                </a:solidFill>
                <a:latin typeface="Arial" pitchFamily="34" charset="0"/>
                <a:cs typeface="B Nazanin" panose="00000400000000000000" pitchFamily="2" charset="-78"/>
              </a:rPr>
              <a:t>باید</a:t>
            </a:r>
            <a:r>
              <a:rPr lang="fa-IR" sz="2800" dirty="0">
                <a:solidFill>
                  <a:schemeClr val="bg1"/>
                </a:solidFill>
                <a:latin typeface="Arial" pitchFamily="34" charset="0"/>
                <a:cs typeface="B Nazanin" panose="00000400000000000000" pitchFamily="2" charset="-78"/>
              </a:rPr>
              <a:t> در چنین مواقعی بدانم به چه روشی رفتار کنیم که ذیلأ به چند مورد آن اشاره میشود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دربدو ورود خود را ارزیابی کنید .</a:t>
            </a:r>
          </a:p>
          <a:p>
            <a:pPr algn="just"/>
            <a:r>
              <a:rPr lang="fa-IR" sz="2800" dirty="0">
                <a:solidFill>
                  <a:schemeClr val="bg1"/>
                </a:solidFill>
                <a:latin typeface="Arial" pitchFamily="34" charset="0"/>
                <a:cs typeface="B Nazanin" panose="00000400000000000000" pitchFamily="2" charset="-78"/>
              </a:rPr>
              <a:t>2- کاررا به دعوای حقوقی نکشانید . </a:t>
            </a:r>
          </a:p>
          <a:p>
            <a:pPr algn="just"/>
            <a:r>
              <a:rPr lang="fa-IR" sz="2800" dirty="0">
                <a:solidFill>
                  <a:schemeClr val="bg1"/>
                </a:solidFill>
                <a:latin typeface="Arial" pitchFamily="34" charset="0"/>
                <a:cs typeface="B Nazanin" panose="00000400000000000000" pitchFamily="2" charset="-78"/>
              </a:rPr>
              <a:t>3- در مورد کسب سود بیشتر حریص نباشید . </a:t>
            </a:r>
          </a:p>
          <a:p>
            <a:endParaRPr lang="fa-IR" sz="2800" dirty="0">
              <a:solidFill>
                <a:srgbClr val="FFC000"/>
              </a:solidFill>
              <a:latin typeface="Arial" pitchFamily="34" charset="0"/>
              <a:cs typeface="B Nazanin" panose="00000400000000000000"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24</a:t>
            </a:fld>
            <a:endParaRPr lang="fa-IR"/>
          </a:p>
        </p:txBody>
      </p:sp>
      <p:sp>
        <p:nvSpPr>
          <p:cNvPr id="3" name="TextBox 2"/>
          <p:cNvSpPr txBox="1"/>
          <p:nvPr/>
        </p:nvSpPr>
        <p:spPr>
          <a:xfrm>
            <a:off x="500034" y="571480"/>
            <a:ext cx="8286808" cy="5632311"/>
          </a:xfrm>
          <a:prstGeom prst="rect">
            <a:avLst/>
          </a:prstGeom>
          <a:solidFill>
            <a:schemeClr val="accent2">
              <a:lumMod val="75000"/>
            </a:schemeClr>
          </a:solidFill>
        </p:spPr>
        <p:txBody>
          <a:bodyPr wrap="square" rtlCol="1">
            <a:spAutoFit/>
          </a:bodyPr>
          <a:lstStyle/>
          <a:p>
            <a:endParaRPr lang="fa-IR" sz="3200" dirty="0">
              <a:solidFill>
                <a:srgbClr val="FFC000"/>
              </a:solidFill>
              <a:latin typeface="Arial" pitchFamily="34" charset="0"/>
              <a:cs typeface="B Nazanin" panose="00000400000000000000" pitchFamily="2" charset="-78"/>
            </a:endParaRPr>
          </a:p>
          <a:p>
            <a:r>
              <a:rPr lang="fa-IR" sz="3200" dirty="0">
                <a:solidFill>
                  <a:srgbClr val="FFC000"/>
                </a:solidFill>
                <a:latin typeface="Arial" pitchFamily="34" charset="0"/>
                <a:cs typeface="B Nazanin" panose="00000400000000000000" pitchFamily="2" charset="-78"/>
              </a:rPr>
              <a:t>برای داشتن یک شرکت موفق چه راهکارهای دیگری می توان اعمال کرد:</a:t>
            </a:r>
          </a:p>
          <a:p>
            <a:pPr>
              <a:buFontTx/>
              <a:buChar char="-"/>
            </a:pPr>
            <a:endParaRPr lang="fa-IR" sz="2800" dirty="0">
              <a:solidFill>
                <a:schemeClr val="bg1"/>
              </a:solidFill>
              <a:latin typeface="Arial" pitchFamily="34" charset="0"/>
              <a:cs typeface="B Nazanin" panose="00000400000000000000" pitchFamily="2" charset="-78"/>
            </a:endParaRPr>
          </a:p>
          <a:p>
            <a:pPr>
              <a:buFontTx/>
              <a:buChar char="-"/>
            </a:pPr>
            <a:r>
              <a:rPr lang="fa-IR" sz="2800" dirty="0">
                <a:solidFill>
                  <a:schemeClr val="bg1"/>
                </a:solidFill>
                <a:latin typeface="Arial" pitchFamily="34" charset="0"/>
                <a:cs typeface="B Nazanin" panose="00000400000000000000" pitchFamily="2" charset="-78"/>
              </a:rPr>
              <a:t>سطح درآمد وشیوه زندگی پرسنل خود را در هم </a:t>
            </a:r>
            <a:r>
              <a:rPr lang="fa-IR" sz="3200" dirty="0">
                <a:solidFill>
                  <a:srgbClr val="FFC000"/>
                </a:solidFill>
                <a:latin typeface="Arial" pitchFamily="34" charset="0"/>
                <a:cs typeface="B Nazanin" panose="00000400000000000000" pitchFamily="2" charset="-78"/>
              </a:rPr>
              <a:t>بشکنید</a:t>
            </a:r>
            <a:r>
              <a:rPr lang="fa-IR" sz="2800" dirty="0">
                <a:solidFill>
                  <a:schemeClr val="bg1"/>
                </a:solidFill>
                <a:latin typeface="Arial" pitchFamily="34" charset="0"/>
                <a:cs typeface="B Nazanin" panose="00000400000000000000" pitchFamily="2" charset="-78"/>
              </a:rPr>
              <a:t> و خط مشی آنها را بشکنید . </a:t>
            </a:r>
          </a:p>
          <a:p>
            <a:pPr>
              <a:buFontTx/>
              <a:buChar char="-"/>
            </a:pPr>
            <a:r>
              <a:rPr lang="fa-IR" sz="2800" dirty="0">
                <a:solidFill>
                  <a:schemeClr val="bg1"/>
                </a:solidFill>
                <a:latin typeface="Arial" pitchFamily="34" charset="0"/>
                <a:cs typeface="B Nazanin" panose="00000400000000000000" pitchFamily="2" charset="-78"/>
              </a:rPr>
              <a:t> نحوه برخورد با فوق ستاره ها را بدانید . </a:t>
            </a:r>
          </a:p>
          <a:p>
            <a:pPr>
              <a:buFontTx/>
              <a:buChar char="-"/>
            </a:pPr>
            <a:r>
              <a:rPr lang="fa-IR" sz="2800" dirty="0">
                <a:solidFill>
                  <a:schemeClr val="bg1"/>
                </a:solidFill>
                <a:latin typeface="Arial" pitchFamily="34" charset="0"/>
                <a:cs typeface="B Nazanin" panose="00000400000000000000" pitchFamily="2" charset="-78"/>
              </a:rPr>
              <a:t>در جائی که دو کارمند با هم درگیر میشوند بدانید چه برخوردی باید انجام دهید .</a:t>
            </a:r>
          </a:p>
          <a:p>
            <a:pPr>
              <a:buFontTx/>
              <a:buChar char="-"/>
            </a:pPr>
            <a:r>
              <a:rPr lang="fa-IR" sz="2800" dirty="0">
                <a:solidFill>
                  <a:schemeClr val="bg1"/>
                </a:solidFill>
                <a:latin typeface="Arial" pitchFamily="34" charset="0"/>
                <a:cs typeface="B Nazanin" panose="00000400000000000000" pitchFamily="2" charset="-78"/>
              </a:rPr>
              <a:t>برآنچه در اطرافتان میگذرد اشراف پیدا کنید .</a:t>
            </a:r>
            <a:endParaRPr lang="fa-IR" sz="3200" dirty="0">
              <a:solidFill>
                <a:schemeClr val="bg1"/>
              </a:solidFill>
              <a:latin typeface="Arial" pitchFamily="34" charset="0"/>
              <a:cs typeface="B Nazanin" panose="00000400000000000000" pitchFamily="2" charset="-78"/>
            </a:endParaRPr>
          </a:p>
          <a:p>
            <a:r>
              <a:rPr lang="fa-IR" sz="3200" dirty="0">
                <a:solidFill>
                  <a:schemeClr val="bg1"/>
                </a:solidFill>
                <a:latin typeface="Arial" pitchFamily="34" charset="0"/>
                <a:cs typeface="B Nazanin" panose="00000400000000000000" pitchFamily="2" charset="-78"/>
              </a:rPr>
              <a:t> </a:t>
            </a:r>
          </a:p>
          <a:p>
            <a:endParaRPr lang="fa-IR" sz="3200" dirty="0">
              <a:solidFill>
                <a:srgbClr val="FFC000"/>
              </a:solidFill>
              <a:latin typeface="Arial" pitchFamily="34" charset="0"/>
              <a:cs typeface="B Nazanin" panose="00000400000000000000"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25</a:t>
            </a:fld>
            <a:endParaRPr lang="fa-IR"/>
          </a:p>
        </p:txBody>
      </p:sp>
      <p:sp>
        <p:nvSpPr>
          <p:cNvPr id="3" name="TextBox 2"/>
          <p:cNvSpPr txBox="1"/>
          <p:nvPr/>
        </p:nvSpPr>
        <p:spPr>
          <a:xfrm>
            <a:off x="214314" y="357166"/>
            <a:ext cx="8715404" cy="5509200"/>
          </a:xfrm>
          <a:prstGeom prst="rect">
            <a:avLst/>
          </a:prstGeom>
          <a:solidFill>
            <a:schemeClr val="accent2">
              <a:lumMod val="75000"/>
            </a:schemeClr>
          </a:solidFill>
        </p:spPr>
        <p:txBody>
          <a:bodyPr wrap="square" rtlCol="1">
            <a:spAutoFit/>
          </a:bodyPr>
          <a:lstStyle/>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بزرگترین اشتباهی که در استخدام افراد میتوانید مرتکب شوید:</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تا مادامی که افراد « درجه یک » را به استخدام در نیاورید ، و آنها را در عمل برای انجام کارهای « درجه اولی »</a:t>
            </a:r>
            <a:r>
              <a:rPr lang="fa-IR" sz="3200" dirty="0">
                <a:solidFill>
                  <a:srgbClr val="FFC000"/>
                </a:solidFill>
                <a:latin typeface="Arial" pitchFamily="34" charset="0"/>
                <a:cs typeface="B Nazanin" panose="00000400000000000000" pitchFamily="2" charset="-78"/>
              </a:rPr>
              <a:t> </a:t>
            </a:r>
            <a:r>
              <a:rPr lang="fa-IR" sz="2800" dirty="0">
                <a:solidFill>
                  <a:schemeClr val="bg1"/>
                </a:solidFill>
                <a:latin typeface="Arial" pitchFamily="34" charset="0"/>
                <a:cs typeface="B Nazanin" panose="00000400000000000000" pitchFamily="2" charset="-78"/>
              </a:rPr>
              <a:t>تربیت نکنید قطعا شرکت و سازمان خود را محکوم کرده اید که به شرکت و سازمانی « دست دوم » تنزل کند . </a:t>
            </a:r>
          </a:p>
          <a:p>
            <a:pPr algn="just"/>
            <a:r>
              <a:rPr lang="fa-IR" sz="2800" dirty="0">
                <a:solidFill>
                  <a:schemeClr val="bg1"/>
                </a:solidFill>
                <a:latin typeface="Arial" pitchFamily="34" charset="0"/>
                <a:cs typeface="B Nazanin" panose="00000400000000000000" pitchFamily="2" charset="-78"/>
              </a:rPr>
              <a:t>اگر همواره در فکر استخدام افرادی باشید که از خودتان « کوچک » ترو « کم عقل » تر اند چیزی نخواهد گذشت که سازمان ما به سازمانی مرکب از کوتوله ها بدل خواهد شد و برعکس اگر در اندیشه استخدام و استفاده از کسانی باشید که « بزرگ » تر از شما و « خردمند » ترند سازمان را به سازمانی از غولها تبدیل خواهید کرد . </a:t>
            </a:r>
          </a:p>
          <a:p>
            <a:endParaRPr lang="fa-IR" sz="3200" dirty="0">
              <a:solidFill>
                <a:srgbClr val="FFC000"/>
              </a:solidFill>
              <a:latin typeface="Arial" pitchFamily="34" charset="0"/>
              <a:cs typeface="B Nazanin" panose="00000400000000000000"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26</a:t>
            </a:fld>
            <a:endParaRPr lang="fa-IR"/>
          </a:p>
        </p:txBody>
      </p:sp>
      <p:sp>
        <p:nvSpPr>
          <p:cNvPr id="3" name="TextBox 2"/>
          <p:cNvSpPr txBox="1"/>
          <p:nvPr/>
        </p:nvSpPr>
        <p:spPr>
          <a:xfrm>
            <a:off x="500034" y="428604"/>
            <a:ext cx="8215370" cy="5509200"/>
          </a:xfrm>
          <a:prstGeom prst="rect">
            <a:avLst/>
          </a:prstGeom>
          <a:solidFill>
            <a:schemeClr val="accent2">
              <a:lumMod val="75000"/>
            </a:schemeClr>
          </a:solidFill>
          <a:ln>
            <a:solidFill>
              <a:schemeClr val="accent1"/>
            </a:solidFill>
          </a:ln>
        </p:spPr>
        <p:txBody>
          <a:bodyPr wrap="square" rtlCol="1">
            <a:spAutoFit/>
          </a:bodyPr>
          <a:lstStyle/>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چگونه میتوان استعدادهای درست را انتخاب کرد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از چهره های آشنا برحذر باشید .</a:t>
            </a:r>
          </a:p>
          <a:p>
            <a:pPr algn="just"/>
            <a:r>
              <a:rPr lang="fa-IR" sz="2800" dirty="0">
                <a:solidFill>
                  <a:schemeClr val="bg1"/>
                </a:solidFill>
                <a:latin typeface="Arial" pitchFamily="34" charset="0"/>
                <a:cs typeface="B Nazanin" panose="00000400000000000000" pitchFamily="2" charset="-78"/>
              </a:rPr>
              <a:t>2-کسی که با وضع موجود در می افتد .</a:t>
            </a:r>
          </a:p>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چگونه میتوان کارمندان خوب را حفظ کرد :</a:t>
            </a:r>
          </a:p>
          <a:p>
            <a:pPr algn="just"/>
            <a:endParaRPr lang="fa-IR" sz="2800" dirty="0">
              <a:solidFill>
                <a:srgbClr val="FFC000"/>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مسئولیت های زیادی را به عهده آنان بگذارید . </a:t>
            </a:r>
          </a:p>
          <a:p>
            <a:pPr algn="just"/>
            <a:r>
              <a:rPr lang="fa-IR" sz="2800" dirty="0">
                <a:solidFill>
                  <a:schemeClr val="bg1"/>
                </a:solidFill>
                <a:latin typeface="Arial" pitchFamily="34" charset="0"/>
                <a:cs typeface="B Nazanin" panose="00000400000000000000" pitchFamily="2" charset="-78"/>
              </a:rPr>
              <a:t>2- با پرداخت حقوق های کلان ، حرمت آنها را نگهدارید .</a:t>
            </a:r>
          </a:p>
          <a:p>
            <a:pPr algn="just"/>
            <a:r>
              <a:rPr lang="fa-IR" sz="2800" dirty="0">
                <a:solidFill>
                  <a:schemeClr val="bg1"/>
                </a:solidFill>
                <a:latin typeface="Arial" pitchFamily="34" charset="0"/>
                <a:cs typeface="B Nazanin" panose="00000400000000000000" pitchFamily="2" charset="-78"/>
              </a:rPr>
              <a:t>3- هر از گاهی ، رضایت خود را از عملکرد آنها ، به آنان گوشزد کنید . </a:t>
            </a:r>
          </a:p>
          <a:p>
            <a:pPr algn="just"/>
            <a:endParaRPr lang="fa-IR" sz="2800" dirty="0">
              <a:solidFill>
                <a:schemeClr val="bg1"/>
              </a:solidFill>
              <a:latin typeface="Arial" pitchFamily="34" charset="0"/>
              <a:cs typeface="B Nazanin" panose="00000400000000000000"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27</a:t>
            </a:fld>
            <a:endParaRPr lang="fa-IR"/>
          </a:p>
        </p:txBody>
      </p:sp>
      <p:sp>
        <p:nvSpPr>
          <p:cNvPr id="3" name="TextBox 2"/>
          <p:cNvSpPr txBox="1"/>
          <p:nvPr/>
        </p:nvSpPr>
        <p:spPr>
          <a:xfrm>
            <a:off x="357158" y="571480"/>
            <a:ext cx="8358246" cy="5632311"/>
          </a:xfrm>
          <a:prstGeom prst="rect">
            <a:avLst/>
          </a:prstGeom>
          <a:solidFill>
            <a:schemeClr val="accent2">
              <a:lumMod val="75000"/>
            </a:schemeClr>
          </a:solidFill>
          <a:ln>
            <a:solidFill>
              <a:schemeClr val="accent1"/>
            </a:solidFill>
          </a:ln>
        </p:spPr>
        <p:txBody>
          <a:bodyPr wrap="square" rtlCol="1">
            <a:spAutoFit/>
          </a:bodyPr>
          <a:lstStyle/>
          <a:p>
            <a:endParaRPr lang="fa-IR" sz="3200" dirty="0">
              <a:solidFill>
                <a:srgbClr val="FFC000"/>
              </a:solidFill>
              <a:latin typeface="Arial" pitchFamily="34" charset="0"/>
              <a:cs typeface="B Nazanin" panose="00000400000000000000" pitchFamily="2" charset="-78"/>
            </a:endParaRPr>
          </a:p>
          <a:p>
            <a:r>
              <a:rPr lang="fa-IR" sz="3200" dirty="0">
                <a:solidFill>
                  <a:srgbClr val="FFC000"/>
                </a:solidFill>
                <a:latin typeface="Arial" pitchFamily="34" charset="0"/>
                <a:cs typeface="B Nazanin" panose="00000400000000000000" pitchFamily="2" charset="-78"/>
              </a:rPr>
              <a:t>حالاتی که کارمندان خوب سازمان را ترک میکنند و راههای پیشگیری :</a:t>
            </a:r>
          </a:p>
          <a:p>
            <a:endParaRPr lang="fa-IR" sz="3200" dirty="0">
              <a:solidFill>
                <a:srgbClr val="FFC000"/>
              </a:solidFill>
              <a:latin typeface="Arial" pitchFamily="34" charset="0"/>
              <a:cs typeface="B Nazanin" panose="00000400000000000000" pitchFamily="2" charset="-78"/>
            </a:endParaRPr>
          </a:p>
          <a:p>
            <a:r>
              <a:rPr lang="fa-IR" sz="2800" dirty="0">
                <a:solidFill>
                  <a:schemeClr val="bg1"/>
                </a:solidFill>
                <a:latin typeface="Arial" pitchFamily="34" charset="0"/>
                <a:cs typeface="B Nazanin" panose="00000400000000000000" pitchFamily="2" charset="-78"/>
              </a:rPr>
              <a:t>1- ترک خدمت ناگهانی .</a:t>
            </a:r>
          </a:p>
          <a:p>
            <a:r>
              <a:rPr lang="fa-IR" sz="2800" dirty="0">
                <a:solidFill>
                  <a:schemeClr val="bg1"/>
                </a:solidFill>
                <a:latin typeface="Arial" pitchFamily="34" charset="0"/>
                <a:cs typeface="B Nazanin" panose="00000400000000000000" pitchFamily="2" charset="-78"/>
              </a:rPr>
              <a:t>2- انجام کاری بزرگ ، ولی درجائی نامناسب</a:t>
            </a:r>
            <a:r>
              <a:rPr lang="fa-IR" sz="3200" dirty="0">
                <a:solidFill>
                  <a:srgbClr val="FFC000"/>
                </a:solidFill>
                <a:latin typeface="Arial" pitchFamily="34" charset="0"/>
                <a:cs typeface="B Nazanin" panose="00000400000000000000" pitchFamily="2" charset="-78"/>
              </a:rPr>
              <a:t> </a:t>
            </a:r>
            <a:r>
              <a:rPr lang="fa-IR" sz="2800" dirty="0">
                <a:solidFill>
                  <a:schemeClr val="bg1"/>
                </a:solidFill>
                <a:latin typeface="Arial" pitchFamily="34" charset="0"/>
                <a:cs typeface="B Nazanin" panose="00000400000000000000" pitchFamily="2" charset="-78"/>
              </a:rPr>
              <a:t>.</a:t>
            </a:r>
          </a:p>
          <a:p>
            <a:r>
              <a:rPr lang="fa-IR" sz="2800" dirty="0">
                <a:solidFill>
                  <a:schemeClr val="bg1"/>
                </a:solidFill>
                <a:latin typeface="Arial" pitchFamily="34" charset="0"/>
                <a:cs typeface="B Nazanin" panose="00000400000000000000" pitchFamily="2" charset="-78"/>
              </a:rPr>
              <a:t>3- تنفر از مافوق .</a:t>
            </a:r>
          </a:p>
          <a:p>
            <a:r>
              <a:rPr lang="fa-IR" sz="2800" dirty="0">
                <a:solidFill>
                  <a:schemeClr val="bg1"/>
                </a:solidFill>
                <a:latin typeface="Arial" pitchFamily="34" charset="0"/>
                <a:cs typeface="B Nazanin" panose="00000400000000000000" pitchFamily="2" charset="-78"/>
              </a:rPr>
              <a:t>4- سریع تر از آخرین« دو »سرعت( ارتقاء بله ولی با چه سرعتی ؟ )</a:t>
            </a:r>
          </a:p>
          <a:p>
            <a:r>
              <a:rPr lang="fa-IR" sz="2800" dirty="0">
                <a:solidFill>
                  <a:schemeClr val="bg1"/>
                </a:solidFill>
                <a:latin typeface="Arial" pitchFamily="34" charset="0"/>
                <a:cs typeface="B Nazanin" panose="00000400000000000000" pitchFamily="2" charset="-78"/>
              </a:rPr>
              <a:t>5- جوان ، و با انتظاراتی وسیع .</a:t>
            </a:r>
          </a:p>
          <a:p>
            <a:r>
              <a:rPr lang="fa-IR" sz="2800" dirty="0">
                <a:solidFill>
                  <a:schemeClr val="bg1"/>
                </a:solidFill>
                <a:latin typeface="Arial" pitchFamily="34" charset="0"/>
                <a:cs typeface="B Nazanin" panose="00000400000000000000" pitchFamily="2" charset="-78"/>
              </a:rPr>
              <a:t>6- پول بیشتر .</a:t>
            </a:r>
          </a:p>
          <a:p>
            <a:r>
              <a:rPr lang="fa-IR" sz="2800" dirty="0">
                <a:solidFill>
                  <a:schemeClr val="bg1"/>
                </a:solidFill>
                <a:latin typeface="Arial" pitchFamily="34" charset="0"/>
                <a:cs typeface="B Nazanin" panose="00000400000000000000" pitchFamily="2" charset="-78"/>
              </a:rPr>
              <a:t> </a:t>
            </a:r>
            <a:endParaRPr lang="fa-IR" sz="3200" dirty="0">
              <a:solidFill>
                <a:srgbClr val="FFC000"/>
              </a:solidFill>
              <a:latin typeface="Arial" pitchFamily="34" charset="0"/>
              <a:cs typeface="B Nazanin" panose="00000400000000000000" pitchFamily="2" charset="-78"/>
            </a:endParaRPr>
          </a:p>
          <a:p>
            <a:endParaRPr lang="fa-IR" sz="3200" dirty="0">
              <a:solidFill>
                <a:srgbClr val="FFC000"/>
              </a:solidFill>
              <a:latin typeface="Arial" pitchFamily="34" charset="0"/>
              <a:cs typeface="B Nazanin" panose="00000400000000000000"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28</a:t>
            </a:fld>
            <a:endParaRPr lang="fa-IR"/>
          </a:p>
        </p:txBody>
      </p:sp>
      <p:sp>
        <p:nvSpPr>
          <p:cNvPr id="3" name="TextBox 2"/>
          <p:cNvSpPr txBox="1"/>
          <p:nvPr/>
        </p:nvSpPr>
        <p:spPr>
          <a:xfrm>
            <a:off x="857224" y="500042"/>
            <a:ext cx="7542845" cy="5509200"/>
          </a:xfrm>
          <a:prstGeom prst="rect">
            <a:avLst/>
          </a:prstGeom>
          <a:solidFill>
            <a:schemeClr val="accent2">
              <a:lumMod val="75000"/>
            </a:schemeClr>
          </a:solidFill>
          <a:ln>
            <a:solidFill>
              <a:schemeClr val="accent1"/>
            </a:solidFill>
          </a:ln>
        </p:spPr>
        <p:txBody>
          <a:bodyPr wrap="square" rtlCol="1">
            <a:spAutoFit/>
          </a:bodyPr>
          <a:lstStyle/>
          <a:p>
            <a:endParaRPr lang="fa-IR" sz="3200" dirty="0">
              <a:solidFill>
                <a:srgbClr val="FFC000"/>
              </a:solidFill>
              <a:latin typeface="Arial" pitchFamily="34" charset="0"/>
              <a:cs typeface="B Nazanin" panose="00000400000000000000" pitchFamily="2" charset="-78"/>
            </a:endParaRPr>
          </a:p>
          <a:p>
            <a:r>
              <a:rPr lang="fa-IR" sz="3200" dirty="0">
                <a:solidFill>
                  <a:srgbClr val="FFC000"/>
                </a:solidFill>
                <a:latin typeface="Arial" pitchFamily="34" charset="0"/>
                <a:cs typeface="B Nazanin" panose="00000400000000000000" pitchFamily="2" charset="-78"/>
              </a:rPr>
              <a:t>چگونه می توان افراد را بدون رنجش کنار گذاشت ؟</a:t>
            </a:r>
          </a:p>
          <a:p>
            <a:endParaRPr lang="fa-IR" sz="3200" dirty="0">
              <a:solidFill>
                <a:srgbClr val="FFC000"/>
              </a:solidFill>
              <a:latin typeface="Arial" pitchFamily="34" charset="0"/>
              <a:cs typeface="B Nazanin" panose="00000400000000000000" pitchFamily="2" charset="-78"/>
            </a:endParaRPr>
          </a:p>
          <a:p>
            <a:endParaRPr lang="fa-IR" sz="3200" dirty="0">
              <a:solidFill>
                <a:srgbClr val="FFC000"/>
              </a:solidFill>
              <a:latin typeface="Arial" pitchFamily="34" charset="0"/>
              <a:cs typeface="B Nazanin" panose="00000400000000000000" pitchFamily="2" charset="-78"/>
            </a:endParaRPr>
          </a:p>
          <a:p>
            <a:r>
              <a:rPr lang="fa-IR" sz="2800" dirty="0">
                <a:solidFill>
                  <a:schemeClr val="bg1"/>
                </a:solidFill>
                <a:latin typeface="Arial" pitchFamily="34" charset="0"/>
                <a:cs typeface="B Nazanin" panose="00000400000000000000" pitchFamily="2" charset="-78"/>
              </a:rPr>
              <a:t>1- اول در فکر شرکت خود باشید ، بعد به فکر کارفرما .</a:t>
            </a:r>
          </a:p>
          <a:p>
            <a:r>
              <a:rPr lang="fa-IR" sz="2800" dirty="0">
                <a:solidFill>
                  <a:schemeClr val="bg1"/>
                </a:solidFill>
                <a:latin typeface="Arial" pitchFamily="34" charset="0"/>
                <a:cs typeface="B Nazanin" panose="00000400000000000000" pitchFamily="2" charset="-78"/>
              </a:rPr>
              <a:t>2- بگذارید استعفا دهند .</a:t>
            </a:r>
          </a:p>
          <a:p>
            <a:r>
              <a:rPr lang="fa-IR" sz="2800" dirty="0">
                <a:solidFill>
                  <a:schemeClr val="bg1"/>
                </a:solidFill>
                <a:latin typeface="Arial" pitchFamily="34" charset="0"/>
                <a:cs typeface="B Nazanin" panose="00000400000000000000" pitchFamily="2" charset="-78"/>
              </a:rPr>
              <a:t>3- بگذارید رقبا آنها را از شما بگیرند .</a:t>
            </a:r>
          </a:p>
          <a:p>
            <a:r>
              <a:rPr lang="fa-IR" sz="2800" dirty="0">
                <a:solidFill>
                  <a:schemeClr val="bg1"/>
                </a:solidFill>
                <a:latin typeface="Arial" pitchFamily="34" charset="0"/>
                <a:cs typeface="B Nazanin" panose="00000400000000000000" pitchFamily="2" charset="-78"/>
              </a:rPr>
              <a:t>4- تنزل مقام را استتار کنید .</a:t>
            </a:r>
          </a:p>
          <a:p>
            <a:r>
              <a:rPr lang="fa-IR" sz="2800" dirty="0">
                <a:solidFill>
                  <a:schemeClr val="bg1"/>
                </a:solidFill>
                <a:latin typeface="Arial" pitchFamily="34" charset="0"/>
                <a:cs typeface="B Nazanin" panose="00000400000000000000" pitchFamily="2" charset="-78"/>
              </a:rPr>
              <a:t>5- آتش را با آتش پاسخ دهید .</a:t>
            </a:r>
          </a:p>
          <a:p>
            <a:r>
              <a:rPr lang="fa-IR" sz="2800" dirty="0">
                <a:solidFill>
                  <a:schemeClr val="bg1"/>
                </a:solidFill>
                <a:latin typeface="Arial" pitchFamily="34" charset="0"/>
                <a:cs typeface="B Nazanin" panose="00000400000000000000" pitchFamily="2" charset="-78"/>
              </a:rPr>
              <a:t>6- محل ابلاغ حکم برکناری شاید چندان مسئله ای نباشد . </a:t>
            </a:r>
          </a:p>
          <a:p>
            <a:endParaRPr lang="fa-IR" sz="2800" dirty="0">
              <a:solidFill>
                <a:schemeClr val="bg1"/>
              </a:solidFill>
              <a:latin typeface="Arial" pitchFamily="34" charset="0"/>
              <a:cs typeface="B Nazanin" panose="00000400000000000000" pitchFamily="2" charset="-78"/>
            </a:endParaRPr>
          </a:p>
          <a:p>
            <a:endParaRPr lang="fa-IR" sz="2800" dirty="0">
              <a:solidFill>
                <a:schemeClr val="bg1"/>
              </a:solidFill>
              <a:latin typeface="Arial" pitchFamily="34" charset="0"/>
              <a:cs typeface="B Nazanin" panose="00000400000000000000" pitchFamily="2"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29</a:t>
            </a:fld>
            <a:endParaRPr lang="fa-IR"/>
          </a:p>
        </p:txBody>
      </p:sp>
      <p:sp>
        <p:nvSpPr>
          <p:cNvPr id="3" name="TextBox 2"/>
          <p:cNvSpPr txBox="1"/>
          <p:nvPr/>
        </p:nvSpPr>
        <p:spPr>
          <a:xfrm>
            <a:off x="428596" y="428604"/>
            <a:ext cx="8215370" cy="5755422"/>
          </a:xfrm>
          <a:prstGeom prst="rect">
            <a:avLst/>
          </a:prstGeom>
          <a:solidFill>
            <a:schemeClr val="accent2">
              <a:lumMod val="75000"/>
            </a:schemeClr>
          </a:solidFill>
        </p:spPr>
        <p:txBody>
          <a:bodyPr wrap="square" rtlCol="1">
            <a:spAutoFit/>
          </a:bodyPr>
          <a:lstStyle/>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کنترل هزینه ها :</a:t>
            </a:r>
          </a:p>
          <a:p>
            <a:pPr algn="just"/>
            <a:r>
              <a:rPr lang="fa-IR" sz="3200" dirty="0">
                <a:solidFill>
                  <a:srgbClr val="FFC000"/>
                </a:solidFill>
                <a:latin typeface="Arial" pitchFamily="34" charset="0"/>
                <a:cs typeface="B Nazanin" panose="00000400000000000000" pitchFamily="2" charset="-78"/>
              </a:rPr>
              <a:t>در اینجا به بررسی چندین حالت در هزینه ها و نوع برخورد با آنها می پردازیم </a:t>
            </a:r>
          </a:p>
          <a:p>
            <a:pPr algn="just"/>
            <a:endParaRPr lang="fa-IR" sz="3200" dirty="0">
              <a:solidFill>
                <a:srgbClr val="FFC000"/>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 خوبست داشته باشیم » یا « باید داشته باشیم » ؟</a:t>
            </a:r>
          </a:p>
          <a:p>
            <a:pPr algn="just"/>
            <a:r>
              <a:rPr lang="fa-IR" sz="2800" dirty="0">
                <a:solidFill>
                  <a:schemeClr val="bg1"/>
                </a:solidFill>
                <a:latin typeface="Arial" pitchFamily="34" charset="0"/>
                <a:cs typeface="B Nazanin" panose="00000400000000000000" pitchFamily="2" charset="-78"/>
              </a:rPr>
              <a:t>2- عارضه « من هم همینطور » .</a:t>
            </a:r>
          </a:p>
          <a:p>
            <a:pPr algn="just"/>
            <a:r>
              <a:rPr lang="fa-IR" sz="2800" dirty="0">
                <a:solidFill>
                  <a:schemeClr val="bg1"/>
                </a:solidFill>
                <a:latin typeface="Arial" pitchFamily="34" charset="0"/>
                <a:cs typeface="B Nazanin" panose="00000400000000000000" pitchFamily="2" charset="-78"/>
              </a:rPr>
              <a:t>3- هزینه های پشت خط . </a:t>
            </a:r>
            <a:endParaRPr lang="fa-IR" sz="3200" dirty="0">
              <a:solidFill>
                <a:schemeClr val="bg1"/>
              </a:solidFill>
              <a:latin typeface="Arial" pitchFamily="34" charset="0"/>
              <a:cs typeface="B Nazanin" panose="00000400000000000000" pitchFamily="2" charset="-78"/>
            </a:endParaRPr>
          </a:p>
          <a:p>
            <a:pPr algn="just"/>
            <a:endParaRPr lang="fa-IR" sz="3200" dirty="0">
              <a:solidFill>
                <a:schemeClr val="bg1"/>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هزینه های پنهان در مراکز درآمد </a:t>
            </a:r>
            <a:endParaRPr lang="fa-IR" sz="2800" dirty="0">
              <a:solidFill>
                <a:schemeClr val="bg1"/>
              </a:solidFill>
              <a:latin typeface="Arial" pitchFamily="34" charset="0"/>
              <a:cs typeface="B Nazanin" panose="00000400000000000000" pitchFamily="2" charset="-78"/>
            </a:endParaRPr>
          </a:p>
          <a:p>
            <a:pPr algn="just"/>
            <a:endParaRPr lang="fa-IR" sz="2800" dirty="0">
              <a:solidFill>
                <a:schemeClr val="bg1"/>
              </a:solidFill>
              <a:latin typeface="Arial" pitchFamily="34" charset="0"/>
              <a:cs typeface="B Nazanin" panose="00000400000000000000" pitchFamily="2" charset="-78"/>
            </a:endParaRPr>
          </a:p>
          <a:p>
            <a:pPr algn="just"/>
            <a:endParaRPr lang="fa-IR" sz="3200" dirty="0">
              <a:solidFill>
                <a:srgbClr val="FFC000"/>
              </a:solidFill>
              <a:latin typeface="Arial" pitchFamily="34" charset="0"/>
              <a:cs typeface="B Nazanin" panose="000004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865765" y="476672"/>
            <a:ext cx="8072495" cy="5878532"/>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endParaRPr lang="fa-IR" sz="3200" dirty="0">
              <a:solidFill>
                <a:srgbClr val="FFC000"/>
              </a:solidFill>
            </a:endParaRPr>
          </a:p>
          <a:p>
            <a:r>
              <a:rPr lang="fa-IR" sz="3200" dirty="0">
                <a:solidFill>
                  <a:schemeClr val="tx1"/>
                </a:solidFill>
                <a:latin typeface="B Naznin"/>
                <a:ea typeface="Tahoma" pitchFamily="34" charset="0"/>
                <a:cs typeface="B Nazanin" panose="00000400000000000000" pitchFamily="2" charset="-78"/>
              </a:rPr>
              <a:t>ده فرمان بچه های تیز بازار : </a:t>
            </a:r>
          </a:p>
          <a:p>
            <a:endParaRPr lang="fa-IR" sz="3200" dirty="0">
              <a:solidFill>
                <a:schemeClr val="tx1"/>
              </a:solidFill>
              <a:latin typeface="B Naznin"/>
              <a:ea typeface="Tahoma" pitchFamily="34" charset="0"/>
              <a:cs typeface="B Nazanin" panose="00000400000000000000" pitchFamily="2" charset="-78"/>
            </a:endParaRPr>
          </a:p>
          <a:p>
            <a:r>
              <a:rPr lang="fa-IR" sz="3200" dirty="0">
                <a:solidFill>
                  <a:schemeClr val="tx1"/>
                </a:solidFill>
                <a:latin typeface="B Naznin"/>
                <a:ea typeface="Tahoma" pitchFamily="34" charset="0"/>
                <a:cs typeface="B Nazanin" panose="00000400000000000000" pitchFamily="2" charset="-78"/>
              </a:rPr>
              <a:t>1- هرگز اهمیت پول را دست کم نگیرید .</a:t>
            </a:r>
          </a:p>
          <a:p>
            <a:r>
              <a:rPr lang="fa-IR" sz="3200" dirty="0">
                <a:solidFill>
                  <a:schemeClr val="tx1"/>
                </a:solidFill>
                <a:latin typeface="B Naznin"/>
                <a:ea typeface="Tahoma" pitchFamily="34" charset="0"/>
                <a:cs typeface="B Nazanin" panose="00000400000000000000" pitchFamily="2" charset="-78"/>
              </a:rPr>
              <a:t>2- هرگز ارزش پول را دست بالا نگیرید . </a:t>
            </a:r>
          </a:p>
          <a:p>
            <a:r>
              <a:rPr lang="fa-IR" sz="3200" dirty="0">
                <a:solidFill>
                  <a:schemeClr val="tx1"/>
                </a:solidFill>
                <a:latin typeface="B Naznin"/>
                <a:ea typeface="Tahoma" pitchFamily="34" charset="0"/>
                <a:cs typeface="B Nazanin" panose="00000400000000000000" pitchFamily="2" charset="-78"/>
              </a:rPr>
              <a:t>3- در کسب و کار هرگز نمیتوانید دوستان زیادی داشته باشید .</a:t>
            </a:r>
          </a:p>
          <a:p>
            <a:r>
              <a:rPr lang="fa-IR" sz="3200" dirty="0">
                <a:solidFill>
                  <a:schemeClr val="tx1"/>
                </a:solidFill>
                <a:latin typeface="B Naznin"/>
                <a:ea typeface="Tahoma" pitchFamily="34" charset="0"/>
                <a:cs typeface="B Nazanin" panose="00000400000000000000" pitchFamily="2" charset="-78"/>
              </a:rPr>
              <a:t>4-از بیان عبارت نمیدانم نهراسید .</a:t>
            </a:r>
          </a:p>
          <a:p>
            <a:r>
              <a:rPr lang="fa-IR" sz="3200" dirty="0">
                <a:solidFill>
                  <a:schemeClr val="tx1"/>
                </a:solidFill>
                <a:latin typeface="B Naznin"/>
                <a:ea typeface="Tahoma" pitchFamily="34" charset="0"/>
                <a:cs typeface="B Nazanin" panose="00000400000000000000" pitchFamily="2" charset="-78"/>
              </a:rPr>
              <a:t>5- کمتر صحبت کنید . </a:t>
            </a:r>
          </a:p>
          <a:p>
            <a:r>
              <a:rPr lang="fa-IR" sz="3200" dirty="0">
                <a:solidFill>
                  <a:schemeClr val="tx1"/>
                </a:solidFill>
                <a:latin typeface="B Naznin"/>
                <a:ea typeface="Tahoma" pitchFamily="34" charset="0"/>
                <a:cs typeface="B Nazanin" panose="00000400000000000000" pitchFamily="2" charset="-78"/>
              </a:rPr>
              <a:t>6- همواره به قول های خود چه بزرگ و چه کوچک پای بند باشید</a:t>
            </a:r>
          </a:p>
          <a:p>
            <a:r>
              <a:rPr lang="fa-IR" sz="2800" dirty="0">
                <a:solidFill>
                  <a:schemeClr val="bg2"/>
                </a:solidFill>
                <a:latin typeface="Arial" pitchFamily="34" charset="0"/>
                <a:cs typeface="Arial" pitchFamily="34" charset="0"/>
              </a:rPr>
              <a:t> </a:t>
            </a:r>
          </a:p>
          <a:p>
            <a:endParaRPr lang="fa-IR" sz="2800" dirty="0">
              <a:solidFill>
                <a:schemeClr val="bg2"/>
              </a:solidFill>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3</a:t>
            </a:fld>
            <a:endParaRPr lang="fa-IR"/>
          </a:p>
        </p:txBody>
      </p:sp>
    </p:spTree>
  </p:cSld>
  <p:clrMapOvr>
    <a:masterClrMapping/>
  </p:clrMapOvr>
  <p:transition advClick="0" advTm="2000">
    <p:wipe/>
  </p:transition>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30</a:t>
            </a:fld>
            <a:endParaRPr lang="fa-IR"/>
          </a:p>
        </p:txBody>
      </p:sp>
      <p:sp>
        <p:nvSpPr>
          <p:cNvPr id="3" name="TextBox 2"/>
          <p:cNvSpPr txBox="1"/>
          <p:nvPr/>
        </p:nvSpPr>
        <p:spPr>
          <a:xfrm>
            <a:off x="357158" y="571480"/>
            <a:ext cx="8429684" cy="5693866"/>
          </a:xfrm>
          <a:prstGeom prst="rect">
            <a:avLst/>
          </a:prstGeom>
          <a:solidFill>
            <a:schemeClr val="accent2">
              <a:lumMod val="75000"/>
            </a:schemeClr>
          </a:solidFill>
        </p:spPr>
        <p:txBody>
          <a:bodyPr wrap="square" rtlCol="1">
            <a:spAutoFit/>
          </a:bodyPr>
          <a:lstStyle/>
          <a:p>
            <a:endParaRPr lang="fa-IR" sz="3200" dirty="0">
              <a:solidFill>
                <a:srgbClr val="FFC000"/>
              </a:solidFill>
              <a:latin typeface="Arial" pitchFamily="34" charset="0"/>
              <a:cs typeface="B Nazanin" panose="00000400000000000000" pitchFamily="2" charset="-78"/>
            </a:endParaRPr>
          </a:p>
          <a:p>
            <a:r>
              <a:rPr lang="fa-IR" sz="3200" dirty="0">
                <a:solidFill>
                  <a:srgbClr val="FFC000"/>
                </a:solidFill>
                <a:latin typeface="Arial" pitchFamily="34" charset="0"/>
                <a:cs typeface="B Nazanin" panose="00000400000000000000" pitchFamily="2" charset="-78"/>
              </a:rPr>
              <a:t>تواضع و فروتنی نه خود شکنی :</a:t>
            </a:r>
          </a:p>
          <a:p>
            <a:endParaRPr lang="fa-IR" sz="3200" dirty="0">
              <a:solidFill>
                <a:srgbClr val="FFC000"/>
              </a:solidFill>
              <a:latin typeface="Arial" pitchFamily="34" charset="0"/>
              <a:cs typeface="B Nazanin" panose="00000400000000000000" pitchFamily="2" charset="-78"/>
            </a:endParaRPr>
          </a:p>
          <a:p>
            <a:r>
              <a:rPr lang="fa-IR" sz="3200" dirty="0">
                <a:solidFill>
                  <a:srgbClr val="FFC000"/>
                </a:solidFill>
                <a:latin typeface="Arial" pitchFamily="34" charset="0"/>
                <a:cs typeface="B Nazanin" panose="00000400000000000000" pitchFamily="2" charset="-78"/>
              </a:rPr>
              <a:t>یکی از موثرترین ابزاری است که در اختیار مدیران قرار دارد </a:t>
            </a:r>
          </a:p>
          <a:p>
            <a:r>
              <a:rPr lang="fa-IR" sz="3200" dirty="0">
                <a:solidFill>
                  <a:srgbClr val="FFC000"/>
                </a:solidFill>
                <a:latin typeface="Arial" pitchFamily="34" charset="0"/>
                <a:cs typeface="B Nazanin" panose="00000400000000000000" pitchFamily="2" charset="-78"/>
              </a:rPr>
              <a:t>به سه دلیل زیر :</a:t>
            </a:r>
          </a:p>
          <a:p>
            <a:endParaRPr lang="fa-IR" sz="2800" dirty="0">
              <a:solidFill>
                <a:schemeClr val="bg1"/>
              </a:solidFill>
              <a:latin typeface="Arial" pitchFamily="34" charset="0"/>
              <a:cs typeface="B Nazanin" panose="00000400000000000000" pitchFamily="2" charset="-78"/>
            </a:endParaRPr>
          </a:p>
          <a:p>
            <a:r>
              <a:rPr lang="fa-IR" sz="2800" dirty="0">
                <a:solidFill>
                  <a:schemeClr val="bg1"/>
                </a:solidFill>
                <a:latin typeface="Arial" pitchFamily="34" charset="0"/>
                <a:cs typeface="B Nazanin" panose="00000400000000000000" pitchFamily="2" charset="-78"/>
              </a:rPr>
              <a:t>1- این عمل موجب میشود زیر مجموعه تان احساس </a:t>
            </a:r>
            <a:r>
              <a:rPr lang="fa-IR" sz="3200" dirty="0">
                <a:solidFill>
                  <a:srgbClr val="FFC000"/>
                </a:solidFill>
                <a:latin typeface="Arial" pitchFamily="34" charset="0"/>
                <a:cs typeface="B Nazanin" panose="00000400000000000000" pitchFamily="2" charset="-78"/>
              </a:rPr>
              <a:t>خوشایندی</a:t>
            </a:r>
            <a:r>
              <a:rPr lang="fa-IR" sz="2800" dirty="0">
                <a:solidFill>
                  <a:schemeClr val="bg1"/>
                </a:solidFill>
                <a:latin typeface="Arial" pitchFamily="34" charset="0"/>
                <a:cs typeface="B Nazanin" panose="00000400000000000000" pitchFamily="2" charset="-78"/>
              </a:rPr>
              <a:t> داشته باشد . </a:t>
            </a:r>
          </a:p>
          <a:p>
            <a:r>
              <a:rPr lang="fa-IR" sz="2800" dirty="0">
                <a:solidFill>
                  <a:schemeClr val="bg1"/>
                </a:solidFill>
                <a:latin typeface="Arial" pitchFamily="34" charset="0"/>
                <a:cs typeface="B Nazanin" panose="00000400000000000000" pitchFamily="2" charset="-78"/>
              </a:rPr>
              <a:t>2- این کار قدر و منزلت کارمندان را نزد افراد خارج از شرکت افزایش می دهد . </a:t>
            </a:r>
          </a:p>
          <a:p>
            <a:r>
              <a:rPr lang="fa-IR" sz="2800" dirty="0">
                <a:solidFill>
                  <a:schemeClr val="bg1"/>
                </a:solidFill>
                <a:latin typeface="Arial" pitchFamily="34" charset="0"/>
                <a:cs typeface="B Nazanin" panose="00000400000000000000" pitchFamily="2" charset="-78"/>
              </a:rPr>
              <a:t>3- باعث می شود بهتر و خوشایند تر بنظر برسید .</a:t>
            </a:r>
          </a:p>
          <a:p>
            <a:endParaRPr lang="fa-IR" sz="3200" dirty="0">
              <a:solidFill>
                <a:srgbClr val="FFC000"/>
              </a:solidFill>
              <a:latin typeface="Arial" pitchFamily="34" charset="0"/>
              <a:cs typeface="B Nazanin" panose="00000400000000000000" pitchFamily="2"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31</a:t>
            </a:fld>
            <a:endParaRPr lang="fa-IR"/>
          </a:p>
        </p:txBody>
      </p:sp>
      <p:sp>
        <p:nvSpPr>
          <p:cNvPr id="3" name="TextBox 2"/>
          <p:cNvSpPr txBox="1"/>
          <p:nvPr/>
        </p:nvSpPr>
        <p:spPr>
          <a:xfrm>
            <a:off x="571472" y="642918"/>
            <a:ext cx="7929618" cy="5509200"/>
          </a:xfrm>
          <a:prstGeom prst="rect">
            <a:avLst/>
          </a:prstGeom>
          <a:solidFill>
            <a:schemeClr val="accent2">
              <a:lumMod val="75000"/>
            </a:schemeClr>
          </a:solidFill>
        </p:spPr>
        <p:txBody>
          <a:bodyPr wrap="square" rtlCol="1">
            <a:spAutoFit/>
          </a:bodyPr>
          <a:lstStyle/>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چگونه می توان رئیس خوبتری شد ؟</a:t>
            </a:r>
          </a:p>
          <a:p>
            <a:pPr algn="just"/>
            <a:endParaRPr lang="fa-IR" sz="2800" dirty="0">
              <a:solidFill>
                <a:srgbClr val="FFC000"/>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همواره تخصص خود را حفظ </a:t>
            </a:r>
            <a:r>
              <a:rPr lang="fa-IR" sz="3200" dirty="0">
                <a:solidFill>
                  <a:srgbClr val="FFC000"/>
                </a:solidFill>
                <a:latin typeface="Arial" pitchFamily="34" charset="0"/>
                <a:cs typeface="B Nazanin" panose="00000400000000000000" pitchFamily="2" charset="-78"/>
              </a:rPr>
              <a:t>کنید</a:t>
            </a:r>
            <a:r>
              <a:rPr lang="fa-IR" sz="2800" dirty="0">
                <a:solidFill>
                  <a:schemeClr val="bg1"/>
                </a:solidFill>
                <a:latin typeface="Arial" pitchFamily="34" charset="0"/>
                <a:cs typeface="B Nazanin" panose="00000400000000000000" pitchFamily="2" charset="-78"/>
              </a:rPr>
              <a:t> . </a:t>
            </a:r>
          </a:p>
          <a:p>
            <a:pPr algn="just"/>
            <a:r>
              <a:rPr lang="fa-IR" sz="2800" dirty="0">
                <a:solidFill>
                  <a:schemeClr val="bg1"/>
                </a:solidFill>
                <a:latin typeface="Arial" pitchFamily="34" charset="0"/>
                <a:cs typeface="B Nazanin" panose="00000400000000000000" pitchFamily="2" charset="-78"/>
              </a:rPr>
              <a:t>2- پرهیز از دوباره کاری .</a:t>
            </a:r>
          </a:p>
          <a:p>
            <a:pPr algn="just"/>
            <a:r>
              <a:rPr lang="fa-IR" sz="2800" dirty="0">
                <a:solidFill>
                  <a:schemeClr val="bg1"/>
                </a:solidFill>
                <a:latin typeface="Arial" pitchFamily="34" charset="0"/>
                <a:cs typeface="B Nazanin" panose="00000400000000000000" pitchFamily="2" charset="-78"/>
              </a:rPr>
              <a:t>3- هدایت و آموزش پرسنل .</a:t>
            </a:r>
          </a:p>
          <a:p>
            <a:pPr algn="just"/>
            <a:r>
              <a:rPr lang="fa-IR" sz="2800" dirty="0">
                <a:solidFill>
                  <a:schemeClr val="bg1"/>
                </a:solidFill>
                <a:latin typeface="Arial" pitchFamily="34" charset="0"/>
                <a:cs typeface="B Nazanin" panose="00000400000000000000" pitchFamily="2" charset="-78"/>
              </a:rPr>
              <a:t>4- هدایت با ارائه الگو .</a:t>
            </a:r>
          </a:p>
          <a:p>
            <a:pPr algn="just"/>
            <a:r>
              <a:rPr lang="fa-IR" sz="2800" dirty="0">
                <a:solidFill>
                  <a:schemeClr val="bg1"/>
                </a:solidFill>
                <a:latin typeface="Arial" pitchFamily="34" charset="0"/>
                <a:cs typeface="B Nazanin" panose="00000400000000000000" pitchFamily="2" charset="-78"/>
              </a:rPr>
              <a:t>5- اهدافتان را به روشنی بیان کنید .</a:t>
            </a:r>
          </a:p>
          <a:p>
            <a:pPr algn="just"/>
            <a:r>
              <a:rPr lang="fa-IR" sz="2800" dirty="0">
                <a:solidFill>
                  <a:schemeClr val="bg1"/>
                </a:solidFill>
                <a:latin typeface="Arial" pitchFamily="34" charset="0"/>
                <a:cs typeface="B Nazanin" panose="00000400000000000000" pitchFamily="2" charset="-78"/>
              </a:rPr>
              <a:t>6- تعریف و تمجید .</a:t>
            </a:r>
          </a:p>
          <a:p>
            <a:pPr algn="just"/>
            <a:r>
              <a:rPr lang="fa-IR" sz="2800" dirty="0">
                <a:solidFill>
                  <a:schemeClr val="bg1"/>
                </a:solidFill>
                <a:latin typeface="Arial" pitchFamily="34" charset="0"/>
                <a:cs typeface="B Nazanin" panose="00000400000000000000" pitchFamily="2" charset="-78"/>
              </a:rPr>
              <a:t>7- پرهیز از اشتباه .</a:t>
            </a:r>
          </a:p>
          <a:p>
            <a:pPr algn="just"/>
            <a:r>
              <a:rPr lang="fa-IR" sz="2800" dirty="0">
                <a:solidFill>
                  <a:schemeClr val="bg1"/>
                </a:solidFill>
                <a:latin typeface="Arial" pitchFamily="34" charset="0"/>
                <a:cs typeface="B Nazanin" panose="00000400000000000000" pitchFamily="2" charset="-78"/>
              </a:rPr>
              <a:t>8- قاطعیت و بعضأ بی رحمی </a:t>
            </a:r>
          </a:p>
          <a:p>
            <a:pPr algn="just"/>
            <a:r>
              <a:rPr lang="fa-IR" sz="2800" dirty="0">
                <a:solidFill>
                  <a:schemeClr val="bg1"/>
                </a:solidFill>
                <a:latin typeface="Arial" pitchFamily="34" charset="0"/>
                <a:cs typeface="B Nazanin" panose="00000400000000000000" pitchFamily="2" charset="-78"/>
              </a:rPr>
              <a:t>   </a:t>
            </a:r>
            <a:r>
              <a:rPr lang="fa-IR" sz="3200" dirty="0">
                <a:solidFill>
                  <a:srgbClr val="FFC000"/>
                </a:solidFill>
                <a:latin typeface="Arial" pitchFamily="34" charset="0"/>
                <a:cs typeface="B Nazanin" panose="00000400000000000000" pitchFamily="2" charset="-78"/>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32</a:t>
            </a:fld>
            <a:endParaRPr lang="fa-IR"/>
          </a:p>
        </p:txBody>
      </p:sp>
      <p:sp>
        <p:nvSpPr>
          <p:cNvPr id="3" name="TextBox 2"/>
          <p:cNvSpPr txBox="1"/>
          <p:nvPr/>
        </p:nvSpPr>
        <p:spPr>
          <a:xfrm>
            <a:off x="428596" y="571480"/>
            <a:ext cx="7929618" cy="5016758"/>
          </a:xfrm>
          <a:prstGeom prst="rect">
            <a:avLst/>
          </a:prstGeom>
          <a:solidFill>
            <a:schemeClr val="accent2">
              <a:lumMod val="75000"/>
            </a:schemeClr>
          </a:solidFill>
        </p:spPr>
        <p:txBody>
          <a:bodyPr wrap="square" rtlCol="1">
            <a:spAutoFit/>
          </a:bodyPr>
          <a:lstStyle/>
          <a:p>
            <a:endParaRPr lang="fa-IR" sz="3200" dirty="0">
              <a:solidFill>
                <a:srgbClr val="FFC000"/>
              </a:solidFill>
              <a:latin typeface="Arial" pitchFamily="34" charset="0"/>
              <a:cs typeface="B Nazanin" panose="00000400000000000000" pitchFamily="2" charset="-78"/>
            </a:endParaRPr>
          </a:p>
          <a:p>
            <a:r>
              <a:rPr lang="fa-IR" sz="3200" dirty="0">
                <a:solidFill>
                  <a:srgbClr val="FFC000"/>
                </a:solidFill>
                <a:latin typeface="Arial" pitchFamily="34" charset="0"/>
                <a:cs typeface="B Nazanin" panose="00000400000000000000" pitchFamily="2" charset="-78"/>
              </a:rPr>
              <a:t>فصل چهارم </a:t>
            </a:r>
          </a:p>
          <a:p>
            <a:endParaRPr lang="fa-IR" sz="3200" dirty="0">
              <a:solidFill>
                <a:srgbClr val="FFC000"/>
              </a:solidFill>
              <a:latin typeface="Arial" pitchFamily="34" charset="0"/>
              <a:cs typeface="B Nazanin" panose="00000400000000000000" pitchFamily="2" charset="-78"/>
            </a:endParaRPr>
          </a:p>
          <a:p>
            <a:r>
              <a:rPr lang="fa-IR" sz="3200" dirty="0">
                <a:solidFill>
                  <a:srgbClr val="FFC000"/>
                </a:solidFill>
                <a:latin typeface="Arial" pitchFamily="34" charset="0"/>
                <a:cs typeface="B Nazanin" panose="00000400000000000000" pitchFamily="2" charset="-78"/>
              </a:rPr>
              <a:t>         توسعه و پیشرفت :</a:t>
            </a:r>
          </a:p>
          <a:p>
            <a:endParaRPr lang="fa-IR" sz="3200" dirty="0">
              <a:solidFill>
                <a:srgbClr val="FFC000"/>
              </a:solidFill>
              <a:latin typeface="Arial" pitchFamily="34" charset="0"/>
              <a:cs typeface="B Nazanin" panose="00000400000000000000" pitchFamily="2" charset="-78"/>
            </a:endParaRPr>
          </a:p>
          <a:p>
            <a:pPr algn="just"/>
            <a:endParaRPr lang="fa-IR" sz="3200" dirty="0">
              <a:solidFill>
                <a:schemeClr val="bg1"/>
              </a:solidFill>
              <a:latin typeface="Arial" pitchFamily="34" charset="0"/>
              <a:cs typeface="B Nazanin" panose="00000400000000000000" pitchFamily="2" charset="-78"/>
            </a:endParaRPr>
          </a:p>
          <a:p>
            <a:pPr algn="just"/>
            <a:r>
              <a:rPr lang="fa-IR" sz="3200" dirty="0">
                <a:solidFill>
                  <a:schemeClr val="bg1"/>
                </a:solidFill>
                <a:latin typeface="Arial" pitchFamily="34" charset="0"/>
                <a:cs typeface="B Nazanin" panose="00000400000000000000" pitchFamily="2" charset="-78"/>
              </a:rPr>
              <a:t>در این بخش مطالبی را که در توسعه و پیشرفت ضروری و لازم هستند بررسی می کنیم که به ترتیب توضیح داده خواهد شد . </a:t>
            </a:r>
          </a:p>
          <a:p>
            <a:pPr algn="just"/>
            <a:endParaRPr lang="fa-IR" sz="3200" dirty="0">
              <a:solidFill>
                <a:schemeClr val="bg1"/>
              </a:solidFill>
              <a:latin typeface="Arial" pitchFamily="34" charset="0"/>
              <a:cs typeface="B Nazanin" panose="00000400000000000000" pitchFamily="2" charset="-78"/>
            </a:endParaRPr>
          </a:p>
          <a:p>
            <a:pPr algn="just"/>
            <a:endParaRPr lang="fa-IR" sz="3200" dirty="0">
              <a:solidFill>
                <a:schemeClr val="bg1"/>
              </a:solidFill>
              <a:latin typeface="Arial" pitchFamily="34" charset="0"/>
              <a:cs typeface="B Nazanin" panose="00000400000000000000" pitchFamily="2"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33</a:t>
            </a:fld>
            <a:endParaRPr lang="fa-IR"/>
          </a:p>
        </p:txBody>
      </p:sp>
      <p:sp>
        <p:nvSpPr>
          <p:cNvPr id="3" name="TextBox 2"/>
          <p:cNvSpPr txBox="1"/>
          <p:nvPr/>
        </p:nvSpPr>
        <p:spPr>
          <a:xfrm>
            <a:off x="428596" y="357166"/>
            <a:ext cx="8358246" cy="6247864"/>
          </a:xfrm>
          <a:prstGeom prst="rect">
            <a:avLst/>
          </a:prstGeom>
          <a:solidFill>
            <a:schemeClr val="accent2">
              <a:lumMod val="75000"/>
            </a:schemeClr>
          </a:solidFill>
          <a:ln>
            <a:solidFill>
              <a:schemeClr val="accent1"/>
            </a:solidFill>
          </a:ln>
        </p:spPr>
        <p:txBody>
          <a:bodyPr wrap="square" rtlCol="1">
            <a:spAutoFit/>
          </a:bodyPr>
          <a:lstStyle/>
          <a:p>
            <a:pPr algn="just"/>
            <a:endParaRPr lang="fa-IR" sz="2800" dirty="0">
              <a:solidFill>
                <a:srgbClr val="FFC000"/>
              </a:solidFill>
              <a:latin typeface="Arial" pitchFamily="34" charset="0"/>
              <a:cs typeface="B Nazanin" panose="00000400000000000000" pitchFamily="2" charset="-78"/>
            </a:endParaRPr>
          </a:p>
          <a:p>
            <a:pPr algn="just"/>
            <a:r>
              <a:rPr lang="fa-IR" sz="2800" dirty="0">
                <a:solidFill>
                  <a:srgbClr val="FFC000"/>
                </a:solidFill>
                <a:latin typeface="Arial" pitchFamily="34" charset="0"/>
                <a:cs typeface="B Nazanin" panose="00000400000000000000" pitchFamily="2" charset="-78"/>
              </a:rPr>
              <a:t>1- کوتاهی و معایب من </a:t>
            </a:r>
          </a:p>
          <a:p>
            <a:pPr algn="just"/>
            <a:r>
              <a:rPr lang="fa-IR" sz="2800" dirty="0">
                <a:solidFill>
                  <a:srgbClr val="FFC000"/>
                </a:solidFill>
                <a:latin typeface="Arial" pitchFamily="34" charset="0"/>
                <a:cs typeface="B Nazanin" panose="00000400000000000000" pitchFamily="2" charset="-78"/>
              </a:rPr>
              <a:t>2- هم اکنون کجائید و به کجا می روید ؟</a:t>
            </a:r>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در این قسمت  یک نقطه « بساز و بشکن » وجود دارد که در دوره انتقالی بین اواخر دهه سی و اوایل دهه چهل  می باشد که احتمالا دچار مشکلاتی خواهید شد که دو دلیل آن به شرح ذیل است :</a:t>
            </a:r>
          </a:p>
          <a:p>
            <a:pPr algn="just"/>
            <a:r>
              <a:rPr lang="fa-IR" sz="2800" dirty="0">
                <a:solidFill>
                  <a:schemeClr val="bg1"/>
                </a:solidFill>
                <a:latin typeface="Arial" pitchFamily="34" charset="0"/>
                <a:cs typeface="B Nazanin" panose="00000400000000000000" pitchFamily="2" charset="-78"/>
              </a:rPr>
              <a:t>الف – شما چگونه خود را ارزیابی می کنید ؟</a:t>
            </a:r>
          </a:p>
          <a:p>
            <a:pPr algn="just"/>
            <a:r>
              <a:rPr lang="fa-IR" sz="2800" dirty="0">
                <a:solidFill>
                  <a:schemeClr val="bg1"/>
                </a:solidFill>
                <a:latin typeface="Arial" pitchFamily="34" charset="0"/>
                <a:cs typeface="B Nazanin" panose="00000400000000000000" pitchFamily="2" charset="-78"/>
              </a:rPr>
              <a:t>                                 ( چه چیزی شما را شاخص می کند ؟ ) </a:t>
            </a:r>
          </a:p>
          <a:p>
            <a:pPr algn="just"/>
            <a:r>
              <a:rPr lang="fa-IR" sz="2800" dirty="0">
                <a:solidFill>
                  <a:schemeClr val="bg1"/>
                </a:solidFill>
                <a:latin typeface="Arial" pitchFamily="34" charset="0"/>
                <a:cs typeface="B Nazanin" panose="00000400000000000000" pitchFamily="2" charset="-78"/>
              </a:rPr>
              <a:t>ب – چگونه روابط شغلی خود را </a:t>
            </a:r>
            <a:r>
              <a:rPr lang="fa-IR" sz="3200" dirty="0">
                <a:solidFill>
                  <a:srgbClr val="FFC000"/>
                </a:solidFill>
                <a:latin typeface="Arial" pitchFamily="34" charset="0"/>
                <a:cs typeface="B Nazanin" panose="00000400000000000000" pitchFamily="2" charset="-78"/>
              </a:rPr>
              <a:t>ارزیابی</a:t>
            </a:r>
            <a:r>
              <a:rPr lang="fa-IR" sz="2800" dirty="0">
                <a:solidFill>
                  <a:schemeClr val="bg1"/>
                </a:solidFill>
                <a:latin typeface="Arial" pitchFamily="34" charset="0"/>
                <a:cs typeface="B Nazanin" panose="00000400000000000000" pitchFamily="2" charset="-78"/>
              </a:rPr>
              <a:t> می کنید ؟ </a:t>
            </a:r>
          </a:p>
          <a:p>
            <a:pPr algn="just"/>
            <a:r>
              <a:rPr lang="fa-IR" sz="2800" dirty="0">
                <a:solidFill>
                  <a:schemeClr val="bg1"/>
                </a:solidFill>
                <a:latin typeface="Arial" pitchFamily="34" charset="0"/>
                <a:cs typeface="B Nazanin" panose="00000400000000000000" pitchFamily="2" charset="-78"/>
              </a:rPr>
              <a:t>                      ( دوستانتان چه کسانی هستند و به کجا می روند ؟ ) </a:t>
            </a:r>
          </a:p>
          <a:p>
            <a:pPr algn="just"/>
            <a:endParaRPr lang="fa-IR" sz="2800" dirty="0">
              <a:solidFill>
                <a:schemeClr val="bg1"/>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شما کدام یک از اینها هستید ؟ </a:t>
            </a:r>
          </a:p>
          <a:p>
            <a:pPr algn="just"/>
            <a:r>
              <a:rPr lang="fa-IR" sz="2800" dirty="0">
                <a:solidFill>
                  <a:srgbClr val="FFC000"/>
                </a:solidFill>
                <a:latin typeface="Arial" pitchFamily="34" charset="0"/>
                <a:cs typeface="B Nazanin" panose="00000400000000000000" pitchFamily="2" charset="-78"/>
              </a:rPr>
              <a:t>« یابنده »  ، « مباشر » ، یا هماهنگ کننده ؟ </a:t>
            </a:r>
          </a:p>
          <a:p>
            <a:pPr algn="just"/>
            <a:endParaRPr lang="fa-IR" sz="2800" dirty="0">
              <a:solidFill>
                <a:schemeClr val="bg1"/>
              </a:solidFill>
              <a:latin typeface="Arial" pitchFamily="34" charset="0"/>
              <a:cs typeface="B Nazanin" panose="00000400000000000000" pitchFamily="2" charset="-7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34</a:t>
            </a:fld>
            <a:endParaRPr lang="fa-IR"/>
          </a:p>
        </p:txBody>
      </p:sp>
      <p:sp>
        <p:nvSpPr>
          <p:cNvPr id="3" name="TextBox 2"/>
          <p:cNvSpPr txBox="1"/>
          <p:nvPr/>
        </p:nvSpPr>
        <p:spPr>
          <a:xfrm>
            <a:off x="357158" y="285728"/>
            <a:ext cx="8501122" cy="6186309"/>
          </a:xfrm>
          <a:prstGeom prst="rect">
            <a:avLst/>
          </a:prstGeom>
          <a:solidFill>
            <a:schemeClr val="accent2">
              <a:lumMod val="75000"/>
            </a:schemeClr>
          </a:solidFill>
          <a:ln>
            <a:solidFill>
              <a:schemeClr val="accent1"/>
            </a:solidFill>
          </a:ln>
        </p:spPr>
        <p:txBody>
          <a:bodyPr wrap="square" rtlCol="1">
            <a:spAutoFit/>
          </a:bodyPr>
          <a:lstStyle/>
          <a:p>
            <a:pPr algn="just"/>
            <a:endParaRPr lang="fa-IR" sz="28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چگونه می توان خود را مثل یک حرفه ای جا انداخت ؟</a:t>
            </a:r>
          </a:p>
          <a:p>
            <a:pPr algn="just"/>
            <a:endParaRPr lang="fa-IR" sz="2800" dirty="0">
              <a:solidFill>
                <a:srgbClr val="FFC000"/>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موفق ترین مدیران نه تنها کارهای خوب را در زمان های مناسب یا حتی نامناسب انجام می دهند که دقیقا می دانند از آنها چگونه به نفع خود استفاده کنند برای جا انداختن خود به عنوان یک حرفه ای لازم  است با صداقت و واقعیت به سوالات زیر پاسخ دهید :</a:t>
            </a:r>
          </a:p>
          <a:p>
            <a:pPr algn="just"/>
            <a:r>
              <a:rPr lang="fa-IR" sz="2800" dirty="0">
                <a:solidFill>
                  <a:schemeClr val="bg1"/>
                </a:solidFill>
                <a:latin typeface="Arial" pitchFamily="34" charset="0"/>
                <a:cs typeface="B Nazanin" panose="00000400000000000000" pitchFamily="2" charset="-78"/>
              </a:rPr>
              <a:t>1- آیا نحوه ارائه و بسته بندی تان مناسب است ؟</a:t>
            </a:r>
          </a:p>
          <a:p>
            <a:pPr algn="just"/>
            <a:r>
              <a:rPr lang="fa-IR" sz="2800" dirty="0">
                <a:solidFill>
                  <a:schemeClr val="bg1"/>
                </a:solidFill>
                <a:latin typeface="Arial" pitchFamily="34" charset="0"/>
                <a:cs typeface="B Nazanin" panose="00000400000000000000" pitchFamily="2" charset="-78"/>
              </a:rPr>
              <a:t>2- آیا جایگاه خود را یافته اید ؟</a:t>
            </a:r>
          </a:p>
          <a:p>
            <a:pPr algn="just"/>
            <a:r>
              <a:rPr lang="fa-IR" sz="2800" dirty="0">
                <a:solidFill>
                  <a:schemeClr val="bg1"/>
                </a:solidFill>
                <a:latin typeface="Arial" pitchFamily="34" charset="0"/>
                <a:cs typeface="B Nazanin" panose="00000400000000000000" pitchFamily="2" charset="-78"/>
              </a:rPr>
              <a:t>3- آیا مقام و جایگاه شما با دقت عرضه شده است ؟</a:t>
            </a:r>
          </a:p>
          <a:p>
            <a:pPr algn="just"/>
            <a:r>
              <a:rPr lang="fa-IR" sz="2800" dirty="0">
                <a:solidFill>
                  <a:schemeClr val="bg1"/>
                </a:solidFill>
                <a:latin typeface="Arial" pitchFamily="34" charset="0"/>
                <a:cs typeface="B Nazanin" panose="00000400000000000000" pitchFamily="2" charset="-78"/>
              </a:rPr>
              <a:t>4- آیا مرتکب اشتباهات درستی می شوید ؟</a:t>
            </a:r>
          </a:p>
          <a:p>
            <a:pPr algn="just"/>
            <a:r>
              <a:rPr lang="fa-IR" sz="2800" dirty="0">
                <a:solidFill>
                  <a:schemeClr val="bg1"/>
                </a:solidFill>
                <a:latin typeface="Arial" pitchFamily="34" charset="0"/>
                <a:cs typeface="B Nazanin" panose="00000400000000000000" pitchFamily="2" charset="-78"/>
              </a:rPr>
              <a:t>5- آیا دارای نام معروفی هستید ؟</a:t>
            </a:r>
          </a:p>
          <a:p>
            <a:pPr algn="just"/>
            <a:r>
              <a:rPr lang="fa-IR" sz="2800" dirty="0">
                <a:solidFill>
                  <a:schemeClr val="bg1"/>
                </a:solidFill>
                <a:latin typeface="Arial" pitchFamily="34" charset="0"/>
                <a:cs typeface="B Nazanin" panose="00000400000000000000" pitchFamily="2" charset="-78"/>
              </a:rPr>
              <a:t>6- آیا اسب درستی را می رانید ؟</a:t>
            </a:r>
          </a:p>
          <a:p>
            <a:pPr algn="just"/>
            <a:endParaRPr lang="fa-IR" sz="2800" dirty="0">
              <a:solidFill>
                <a:schemeClr val="bg1"/>
              </a:solidFill>
              <a:latin typeface="Arial" pitchFamily="34" charset="0"/>
              <a:cs typeface="B Nazanin" panose="00000400000000000000"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35</a:t>
            </a:fld>
            <a:endParaRPr lang="fa-IR"/>
          </a:p>
        </p:txBody>
      </p:sp>
      <p:sp>
        <p:nvSpPr>
          <p:cNvPr id="3" name="TextBox 2"/>
          <p:cNvSpPr txBox="1"/>
          <p:nvPr/>
        </p:nvSpPr>
        <p:spPr>
          <a:xfrm>
            <a:off x="428596" y="599431"/>
            <a:ext cx="8429684" cy="5693866"/>
          </a:xfrm>
          <a:prstGeom prst="rect">
            <a:avLst/>
          </a:prstGeom>
          <a:solidFill>
            <a:schemeClr val="accent2">
              <a:lumMod val="75000"/>
            </a:schemeClr>
          </a:solidFill>
          <a:ln>
            <a:solidFill>
              <a:schemeClr val="accent1"/>
            </a:solidFill>
          </a:ln>
        </p:spPr>
        <p:txBody>
          <a:bodyPr wrap="square" rtlCol="1">
            <a:spAutoFit/>
          </a:bodyPr>
          <a:lstStyle/>
          <a:p>
            <a:pPr algn="just"/>
            <a:endParaRPr lang="fa-IR" sz="2800" dirty="0">
              <a:solidFill>
                <a:srgbClr val="FFC000"/>
              </a:solidFill>
              <a:latin typeface="Arial" pitchFamily="34" charset="0"/>
              <a:cs typeface="B Nazanin" panose="00000400000000000000" pitchFamily="2" charset="-78"/>
            </a:endParaRPr>
          </a:p>
          <a:p>
            <a:pPr algn="just"/>
            <a:endParaRPr lang="fa-IR" sz="2800" dirty="0">
              <a:solidFill>
                <a:srgbClr val="FFC000"/>
              </a:solidFill>
              <a:latin typeface="Arial" pitchFamily="34" charset="0"/>
              <a:cs typeface="B Nazanin" panose="00000400000000000000" pitchFamily="2" charset="-78"/>
            </a:endParaRPr>
          </a:p>
          <a:p>
            <a:pPr algn="just">
              <a:buFontTx/>
              <a:buChar char="-"/>
            </a:pPr>
            <a:r>
              <a:rPr lang="fa-IR" sz="2800" dirty="0">
                <a:solidFill>
                  <a:srgbClr val="FFC000"/>
                </a:solidFill>
                <a:latin typeface="Arial" pitchFamily="34" charset="0"/>
                <a:cs typeface="B Nazanin" panose="00000400000000000000" pitchFamily="2" charset="-78"/>
              </a:rPr>
              <a:t> آیا می توانید برای مدتی مدید در یک سازمان بمانید ؟</a:t>
            </a:r>
          </a:p>
          <a:p>
            <a:pPr algn="just">
              <a:buFontTx/>
              <a:buChar char="-"/>
            </a:pPr>
            <a:r>
              <a:rPr lang="fa-IR" sz="2800" dirty="0">
                <a:solidFill>
                  <a:srgbClr val="FFC000"/>
                </a:solidFill>
                <a:latin typeface="Arial" pitchFamily="34" charset="0"/>
                <a:cs typeface="B Nazanin" panose="00000400000000000000" pitchFamily="2" charset="-78"/>
              </a:rPr>
              <a:t> آیا در قلب سازمان خود جا دارید ؟</a:t>
            </a:r>
          </a:p>
          <a:p>
            <a:pPr algn="just">
              <a:buFontTx/>
              <a:buChar char="-"/>
            </a:pPr>
            <a:r>
              <a:rPr lang="fa-IR" sz="2800" dirty="0">
                <a:solidFill>
                  <a:srgbClr val="FFC000"/>
                </a:solidFill>
                <a:latin typeface="Arial" pitchFamily="34" charset="0"/>
                <a:cs typeface="B Nazanin" panose="00000400000000000000" pitchFamily="2" charset="-78"/>
              </a:rPr>
              <a:t> آیا به افتخارات خود خیلی متکی هستید ؟</a:t>
            </a:r>
          </a:p>
          <a:p>
            <a:pPr algn="just">
              <a:buFontTx/>
              <a:buChar char="-"/>
            </a:pPr>
            <a:r>
              <a:rPr lang="fa-IR" sz="2800" dirty="0">
                <a:solidFill>
                  <a:srgbClr val="FFC000"/>
                </a:solidFill>
                <a:latin typeface="Arial" pitchFamily="34" charset="0"/>
                <a:cs typeface="B Nazanin" panose="00000400000000000000" pitchFamily="2" charset="-78"/>
              </a:rPr>
              <a:t> آیا توانائیهای خود را دست بالا می گیرید یا ناتوانی های خود را نادیده می انگارید ؟</a:t>
            </a:r>
          </a:p>
          <a:p>
            <a:pPr algn="just">
              <a:buFontTx/>
              <a:buChar char="-"/>
            </a:pPr>
            <a:r>
              <a:rPr lang="fa-IR" sz="2800" dirty="0">
                <a:solidFill>
                  <a:srgbClr val="FFC000"/>
                </a:solidFill>
                <a:latin typeface="Arial" pitchFamily="34" charset="0"/>
                <a:cs typeface="B Nazanin" panose="00000400000000000000" pitchFamily="2" charset="-78"/>
              </a:rPr>
              <a:t> در شرایط بحرانی چه می کنید ؟ دیوانه می شوید ، آرام می گیرید یا  کار بهتری انجام می دهید ؟</a:t>
            </a:r>
          </a:p>
          <a:p>
            <a:pPr algn="just">
              <a:buFontTx/>
              <a:buChar char="-"/>
            </a:pPr>
            <a:r>
              <a:rPr lang="fa-IR" sz="2800" dirty="0">
                <a:solidFill>
                  <a:srgbClr val="FFC000"/>
                </a:solidFill>
                <a:latin typeface="Arial" pitchFamily="34" charset="0"/>
                <a:cs typeface="B Nazanin" panose="00000400000000000000" pitchFamily="2" charset="-78"/>
              </a:rPr>
              <a:t> پنج خصلت برنده </a:t>
            </a:r>
          </a:p>
          <a:p>
            <a:pPr algn="just">
              <a:buFontTx/>
              <a:buChar char="-"/>
            </a:pPr>
            <a:r>
              <a:rPr lang="fa-IR" sz="2800" dirty="0">
                <a:solidFill>
                  <a:srgbClr val="FFC000"/>
                </a:solidFill>
                <a:latin typeface="Arial" pitchFamily="34" charset="0"/>
                <a:cs typeface="B Nazanin" panose="00000400000000000000" pitchFamily="2" charset="-78"/>
              </a:rPr>
              <a:t> چگونه موقعیت های کاری و تجاری از رشد باز می مانند ؟ </a:t>
            </a:r>
          </a:p>
          <a:p>
            <a:pPr algn="just">
              <a:buFontTx/>
              <a:buChar char="-"/>
            </a:pPr>
            <a:r>
              <a:rPr lang="fa-IR" sz="2800" dirty="0">
                <a:solidFill>
                  <a:srgbClr val="FFC000"/>
                </a:solidFill>
                <a:latin typeface="Arial" pitchFamily="34" charset="0"/>
                <a:cs typeface="B Nazanin" panose="00000400000000000000" pitchFamily="2" charset="-78"/>
              </a:rPr>
              <a:t>چگونه می توان رئیس را به دنیای واقعی کشاند ؟</a:t>
            </a:r>
          </a:p>
          <a:p>
            <a:pPr algn="just"/>
            <a:endParaRPr lang="fa-IR" sz="2800" dirty="0">
              <a:solidFill>
                <a:srgbClr val="FFC000"/>
              </a:solidFill>
              <a:latin typeface="Arial" pitchFamily="34" charset="0"/>
              <a:cs typeface="B Nazanin" panose="00000400000000000000" pitchFamily="2" charset="-7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36</a:t>
            </a:fld>
            <a:endParaRPr lang="fa-IR"/>
          </a:p>
        </p:txBody>
      </p:sp>
      <p:sp>
        <p:nvSpPr>
          <p:cNvPr id="3" name="TextBox 2"/>
          <p:cNvSpPr txBox="1"/>
          <p:nvPr/>
        </p:nvSpPr>
        <p:spPr>
          <a:xfrm>
            <a:off x="571472" y="571480"/>
            <a:ext cx="8143932" cy="5693866"/>
          </a:xfrm>
          <a:prstGeom prst="rect">
            <a:avLst/>
          </a:prstGeom>
          <a:solidFill>
            <a:schemeClr val="accent2">
              <a:lumMod val="75000"/>
            </a:schemeClr>
          </a:solidFill>
          <a:ln>
            <a:solidFill>
              <a:schemeClr val="accent1"/>
            </a:solidFill>
          </a:ln>
        </p:spPr>
        <p:txBody>
          <a:bodyPr wrap="square" rtlCol="1">
            <a:spAutoFit/>
          </a:bodyPr>
          <a:lstStyle/>
          <a:p>
            <a:pPr algn="just">
              <a:buFontTx/>
              <a:buChar char="-"/>
            </a:pPr>
            <a:endParaRPr lang="fa-IR" sz="2800" dirty="0">
              <a:solidFill>
                <a:srgbClr val="FFC000"/>
              </a:solidFill>
              <a:latin typeface="Arial" pitchFamily="34" charset="0"/>
              <a:cs typeface="B Nazanin" panose="00000400000000000000" pitchFamily="2" charset="-78"/>
            </a:endParaRPr>
          </a:p>
          <a:p>
            <a:pPr algn="just">
              <a:buFontTx/>
              <a:buChar char="-"/>
            </a:pPr>
            <a:r>
              <a:rPr lang="fa-IR" sz="2800" dirty="0">
                <a:solidFill>
                  <a:srgbClr val="FFC000"/>
                </a:solidFill>
                <a:latin typeface="Arial" pitchFamily="34" charset="0"/>
                <a:cs typeface="B Nazanin" panose="00000400000000000000" pitchFamily="2" charset="-78"/>
              </a:rPr>
              <a:t>نحوه رویایی با رئیس </a:t>
            </a:r>
          </a:p>
          <a:p>
            <a:pPr algn="just">
              <a:buFontTx/>
              <a:buChar char="-"/>
            </a:pPr>
            <a:r>
              <a:rPr lang="fa-IR" sz="2800" dirty="0">
                <a:solidFill>
                  <a:srgbClr val="FFC000"/>
                </a:solidFill>
                <a:latin typeface="Arial" pitchFamily="34" charset="0"/>
                <a:cs typeface="B Nazanin" panose="00000400000000000000" pitchFamily="2" charset="-78"/>
              </a:rPr>
              <a:t>قراردادهای استخدامی </a:t>
            </a:r>
          </a:p>
          <a:p>
            <a:pPr algn="just">
              <a:buFontTx/>
              <a:buChar char="-"/>
            </a:pPr>
            <a:r>
              <a:rPr lang="fa-IR" sz="2800" dirty="0">
                <a:solidFill>
                  <a:srgbClr val="FFC000"/>
                </a:solidFill>
                <a:latin typeface="Arial" pitchFamily="34" charset="0"/>
                <a:cs typeface="B Nazanin" panose="00000400000000000000" pitchFamily="2" charset="-78"/>
              </a:rPr>
              <a:t>بحثهایی پیرامون حقوق و دستمزد </a:t>
            </a:r>
          </a:p>
          <a:p>
            <a:pPr algn="just">
              <a:buFontTx/>
              <a:buChar char="-"/>
            </a:pPr>
            <a:r>
              <a:rPr lang="fa-IR" sz="2800" dirty="0">
                <a:solidFill>
                  <a:srgbClr val="FFC000"/>
                </a:solidFill>
                <a:latin typeface="Arial" pitchFamily="34" charset="0"/>
                <a:cs typeface="B Nazanin" panose="00000400000000000000" pitchFamily="2" charset="-78"/>
              </a:rPr>
              <a:t>جنبه های مثبت و منفی در مستمری ها </a:t>
            </a:r>
          </a:p>
          <a:p>
            <a:pPr algn="just">
              <a:buFontTx/>
              <a:buChar char="-"/>
            </a:pPr>
            <a:r>
              <a:rPr lang="fa-IR" sz="2800" dirty="0">
                <a:solidFill>
                  <a:srgbClr val="FFC000"/>
                </a:solidFill>
                <a:latin typeface="Arial" pitchFamily="34" charset="0"/>
                <a:cs typeface="B Nazanin" panose="00000400000000000000" pitchFamily="2" charset="-78"/>
              </a:rPr>
              <a:t>چگونه اولین شغل ایده آل را بیابیم </a:t>
            </a:r>
          </a:p>
          <a:p>
            <a:pPr algn="just"/>
            <a:r>
              <a:rPr lang="fa-IR" sz="2800" dirty="0">
                <a:solidFill>
                  <a:schemeClr val="bg1"/>
                </a:solidFill>
                <a:latin typeface="Arial" pitchFamily="34" charset="0"/>
                <a:cs typeface="B Nazanin" panose="00000400000000000000" pitchFamily="2" charset="-78"/>
              </a:rPr>
              <a:t>1- پافشاری </a:t>
            </a:r>
          </a:p>
          <a:p>
            <a:pPr algn="just"/>
            <a:r>
              <a:rPr lang="fa-IR" sz="2800" dirty="0">
                <a:solidFill>
                  <a:schemeClr val="bg1"/>
                </a:solidFill>
                <a:latin typeface="Arial" pitchFamily="34" charset="0"/>
                <a:cs typeface="B Nazanin" panose="00000400000000000000" pitchFamily="2" charset="-78"/>
              </a:rPr>
              <a:t>2- خوش اقبالی </a:t>
            </a:r>
          </a:p>
          <a:p>
            <a:pPr algn="just"/>
            <a:r>
              <a:rPr lang="fa-IR" sz="2800" dirty="0">
                <a:solidFill>
                  <a:schemeClr val="bg1"/>
                </a:solidFill>
                <a:latin typeface="Arial" pitchFamily="34" charset="0"/>
                <a:cs typeface="B Nazanin" panose="00000400000000000000" pitchFamily="2" charset="-78"/>
              </a:rPr>
              <a:t>3- چیزی برای عرضه داشتن </a:t>
            </a:r>
          </a:p>
          <a:p>
            <a:pPr algn="just"/>
            <a:r>
              <a:rPr lang="fa-IR" sz="2800" dirty="0">
                <a:solidFill>
                  <a:schemeClr val="bg1"/>
                </a:solidFill>
                <a:latin typeface="Arial" pitchFamily="34" charset="0"/>
                <a:cs typeface="B Nazanin" panose="00000400000000000000" pitchFamily="2" charset="-78"/>
              </a:rPr>
              <a:t>4- سعی کنید نزد منشی رئیس عزیز باشید </a:t>
            </a:r>
          </a:p>
          <a:p>
            <a:pPr algn="just"/>
            <a:r>
              <a:rPr lang="fa-IR" sz="2800" dirty="0">
                <a:solidFill>
                  <a:schemeClr val="bg1"/>
                </a:solidFill>
                <a:latin typeface="Arial" pitchFamily="34" charset="0"/>
                <a:cs typeface="B Nazanin" panose="00000400000000000000" pitchFamily="2" charset="-78"/>
              </a:rPr>
              <a:t>5- قبل از اینکه شرکت شما را انتخاب کند شما شرکت را انتخاب کنید </a:t>
            </a:r>
          </a:p>
          <a:p>
            <a:pPr algn="just"/>
            <a:r>
              <a:rPr lang="fa-IR" sz="2800" dirty="0">
                <a:solidFill>
                  <a:schemeClr val="bg1"/>
                </a:solidFill>
                <a:latin typeface="Arial" pitchFamily="34" charset="0"/>
                <a:cs typeface="B Nazanin" panose="00000400000000000000" pitchFamily="2" charset="-78"/>
              </a:rPr>
              <a:t>6- قدری پول خرج کنید  </a:t>
            </a:r>
          </a:p>
          <a:p>
            <a:pPr algn="just"/>
            <a:endParaRPr lang="fa-IR" sz="2800" dirty="0">
              <a:solidFill>
                <a:schemeClr val="bg1"/>
              </a:solidFill>
              <a:latin typeface="Arial" pitchFamily="34" charset="0"/>
              <a:cs typeface="B Nazanin" panose="00000400000000000000"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37</a:t>
            </a:fld>
            <a:endParaRPr lang="fa-IR"/>
          </a:p>
        </p:txBody>
      </p:sp>
      <p:sp>
        <p:nvSpPr>
          <p:cNvPr id="3" name="TextBox 2"/>
          <p:cNvSpPr txBox="1"/>
          <p:nvPr/>
        </p:nvSpPr>
        <p:spPr>
          <a:xfrm>
            <a:off x="428596" y="449778"/>
            <a:ext cx="8429684" cy="5755422"/>
          </a:xfrm>
          <a:prstGeom prst="rect">
            <a:avLst/>
          </a:prstGeom>
          <a:solidFill>
            <a:schemeClr val="accent2">
              <a:lumMod val="75000"/>
            </a:schemeClr>
          </a:solidFill>
          <a:ln>
            <a:solidFill>
              <a:schemeClr val="accent1"/>
            </a:solidFill>
          </a:ln>
        </p:spPr>
        <p:txBody>
          <a:bodyPr wrap="square" rtlCol="1">
            <a:spAutoFit/>
          </a:bodyPr>
          <a:lstStyle/>
          <a:p>
            <a:pPr algn="just"/>
            <a:endParaRPr lang="fa-IR" sz="2800" dirty="0">
              <a:solidFill>
                <a:srgbClr val="FFC000"/>
              </a:solidFill>
              <a:latin typeface="Arial" pitchFamily="34" charset="0"/>
              <a:cs typeface="B Nazanin" panose="00000400000000000000" pitchFamily="2" charset="-78"/>
            </a:endParaRPr>
          </a:p>
          <a:p>
            <a:pPr algn="just">
              <a:buFontTx/>
              <a:buChar char="-"/>
            </a:pPr>
            <a:r>
              <a:rPr lang="fa-IR" sz="2800" dirty="0">
                <a:solidFill>
                  <a:srgbClr val="FFC000"/>
                </a:solidFill>
                <a:latin typeface="Arial" pitchFamily="34" charset="0"/>
                <a:cs typeface="B Nazanin" panose="00000400000000000000" pitchFamily="2" charset="-78"/>
              </a:rPr>
              <a:t>کار کردن مجانی </a:t>
            </a:r>
          </a:p>
          <a:p>
            <a:pPr algn="just">
              <a:buFontTx/>
              <a:buChar char="-"/>
            </a:pPr>
            <a:r>
              <a:rPr lang="fa-IR" sz="2800" dirty="0">
                <a:solidFill>
                  <a:srgbClr val="FFC000"/>
                </a:solidFill>
                <a:latin typeface="Arial" pitchFamily="34" charset="0"/>
                <a:cs typeface="B Nazanin" panose="00000400000000000000" pitchFamily="2" charset="-78"/>
              </a:rPr>
              <a:t>واقعا چه بلایی بر سر رزومه ها میاید ؟</a:t>
            </a:r>
          </a:p>
          <a:p>
            <a:pPr algn="just">
              <a:buFontTx/>
              <a:buChar char="-"/>
            </a:pPr>
            <a:r>
              <a:rPr lang="fa-IR" sz="2800" dirty="0">
                <a:solidFill>
                  <a:srgbClr val="FFC000"/>
                </a:solidFill>
                <a:latin typeface="Arial" pitchFamily="34" charset="0"/>
                <a:cs typeface="B Nazanin" panose="00000400000000000000" pitchFamily="2" charset="-78"/>
              </a:rPr>
              <a:t>از فرصتهای کوچک استفاده کنید و تاثیر زیادی بر محیط بگذارید .</a:t>
            </a:r>
          </a:p>
          <a:p>
            <a:pPr algn="just">
              <a:buFontTx/>
              <a:buChar char="-"/>
            </a:pPr>
            <a:r>
              <a:rPr lang="fa-IR" sz="2800" dirty="0">
                <a:solidFill>
                  <a:srgbClr val="FFC000"/>
                </a:solidFill>
                <a:latin typeface="Arial" pitchFamily="34" charset="0"/>
                <a:cs typeface="B Nazanin" panose="00000400000000000000" pitchFamily="2" charset="-78"/>
              </a:rPr>
              <a:t> تنظیم دقیق قانون و مقررات در کار و تجارت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اصل اول     : مردم را از </a:t>
            </a:r>
            <a:r>
              <a:rPr lang="fa-IR" sz="3200" dirty="0">
                <a:solidFill>
                  <a:srgbClr val="FFC000"/>
                </a:solidFill>
                <a:latin typeface="Arial" pitchFamily="34" charset="0"/>
                <a:cs typeface="B Nazanin" panose="00000400000000000000" pitchFamily="2" charset="-78"/>
              </a:rPr>
              <a:t>تعهداتشان</a:t>
            </a:r>
            <a:r>
              <a:rPr lang="fa-IR" sz="2800" dirty="0">
                <a:solidFill>
                  <a:schemeClr val="bg1"/>
                </a:solidFill>
                <a:latin typeface="Arial" pitchFamily="34" charset="0"/>
                <a:cs typeface="B Nazanin" panose="00000400000000000000" pitchFamily="2" charset="-78"/>
              </a:rPr>
              <a:t> آزاد کنید .</a:t>
            </a:r>
          </a:p>
          <a:p>
            <a:pPr algn="just"/>
            <a:r>
              <a:rPr lang="fa-IR" sz="2800" dirty="0">
                <a:solidFill>
                  <a:schemeClr val="bg1"/>
                </a:solidFill>
                <a:latin typeface="Arial" pitchFamily="34" charset="0"/>
                <a:cs typeface="B Nazanin" panose="00000400000000000000" pitchFamily="2" charset="-78"/>
              </a:rPr>
              <a:t>اصل دوم     : از قدرت « ترک معامله » سوء استفاده نکنید .</a:t>
            </a:r>
          </a:p>
          <a:p>
            <a:pPr algn="just"/>
            <a:r>
              <a:rPr lang="fa-IR" sz="2800" dirty="0">
                <a:solidFill>
                  <a:schemeClr val="bg1"/>
                </a:solidFill>
                <a:latin typeface="Arial" pitchFamily="34" charset="0"/>
                <a:cs typeface="B Nazanin" panose="00000400000000000000" pitchFamily="2" charset="-78"/>
              </a:rPr>
              <a:t>اصل سوم    : هزینه های خود را به طرف صراحتأ بگوئید .</a:t>
            </a:r>
          </a:p>
          <a:p>
            <a:pPr algn="just"/>
            <a:r>
              <a:rPr lang="fa-IR" sz="2800" dirty="0">
                <a:solidFill>
                  <a:schemeClr val="bg1"/>
                </a:solidFill>
                <a:latin typeface="Arial" pitchFamily="34" charset="0"/>
                <a:cs typeface="B Nazanin" panose="00000400000000000000" pitchFamily="2" charset="-78"/>
              </a:rPr>
              <a:t>اصل چهارم  : قواعد بازی را دقیقأ تعیین کنید و در اجرای آنها تردیدی بخود راه ندهید .</a:t>
            </a:r>
          </a:p>
          <a:p>
            <a:pPr algn="just"/>
            <a:endParaRPr lang="fa-IR" sz="2800" dirty="0">
              <a:solidFill>
                <a:schemeClr val="bg1"/>
              </a:solidFill>
              <a:latin typeface="Arial" pitchFamily="34" charset="0"/>
              <a:cs typeface="B Nazanin" panose="00000400000000000000" pitchFamily="2" charset="-78"/>
            </a:endParaRPr>
          </a:p>
          <a:p>
            <a:pPr algn="just"/>
            <a:endParaRPr lang="fa-IR" sz="2800" dirty="0">
              <a:solidFill>
                <a:schemeClr val="bg1"/>
              </a:solidFill>
              <a:latin typeface="Arial" pitchFamily="34" charset="0"/>
              <a:cs typeface="B Nazanin" panose="00000400000000000000" pitchFamily="2" charset="-7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38</a:t>
            </a:fld>
            <a:endParaRPr lang="fa-IR"/>
          </a:p>
        </p:txBody>
      </p:sp>
      <p:sp>
        <p:nvSpPr>
          <p:cNvPr id="3" name="TextBox 2"/>
          <p:cNvSpPr txBox="1"/>
          <p:nvPr/>
        </p:nvSpPr>
        <p:spPr>
          <a:xfrm>
            <a:off x="500034" y="428604"/>
            <a:ext cx="8286808" cy="5940088"/>
          </a:xfrm>
          <a:prstGeom prst="rect">
            <a:avLst/>
          </a:prstGeom>
          <a:solidFill>
            <a:schemeClr val="accent2">
              <a:lumMod val="75000"/>
            </a:schemeClr>
          </a:solidFill>
          <a:ln>
            <a:solidFill>
              <a:schemeClr val="accent1"/>
            </a:solidFill>
          </a:ln>
        </p:spPr>
        <p:txBody>
          <a:bodyPr wrap="square" rtlCol="1">
            <a:spAutoFit/>
          </a:bodyPr>
          <a:lstStyle/>
          <a:p>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چند وضعیت مهم در کار و تجارت :</a:t>
            </a:r>
          </a:p>
          <a:p>
            <a:pPr algn="just"/>
            <a:r>
              <a:rPr lang="fa-IR" sz="2800" dirty="0">
                <a:solidFill>
                  <a:schemeClr val="bg1"/>
                </a:solidFill>
                <a:latin typeface="Arial" pitchFamily="34" charset="0"/>
                <a:cs typeface="B Nazanin" panose="00000400000000000000" pitchFamily="2" charset="-78"/>
              </a:rPr>
              <a:t>1- زمانی که جزئیات قراردادی را فراموش می کنید . </a:t>
            </a:r>
          </a:p>
          <a:p>
            <a:pPr algn="just"/>
            <a:r>
              <a:rPr lang="fa-IR" sz="2800" dirty="0">
                <a:solidFill>
                  <a:schemeClr val="bg1"/>
                </a:solidFill>
                <a:latin typeface="Arial" pitchFamily="34" charset="0"/>
                <a:cs typeface="B Nazanin" panose="00000400000000000000" pitchFamily="2" charset="-78"/>
              </a:rPr>
              <a:t>2- زمانی که لطفی در حق کسی می کنید .</a:t>
            </a:r>
          </a:p>
          <a:p>
            <a:pPr algn="just"/>
            <a:endParaRPr lang="fa-IR" sz="2800" dirty="0">
              <a:solidFill>
                <a:schemeClr val="bg1"/>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یکسری ویژگیها و خصائل شخصیتی ژاپنیها :</a:t>
            </a:r>
          </a:p>
          <a:p>
            <a:pPr algn="just"/>
            <a:r>
              <a:rPr lang="fa-IR" sz="2800" dirty="0">
                <a:solidFill>
                  <a:schemeClr val="bg1"/>
                </a:solidFill>
                <a:latin typeface="Arial" pitchFamily="34" charset="0"/>
                <a:cs typeface="B Nazanin" panose="00000400000000000000" pitchFamily="2" charset="-78"/>
              </a:rPr>
              <a:t>1- ادب و تربیت اجتماعی </a:t>
            </a:r>
          </a:p>
          <a:p>
            <a:pPr algn="just"/>
            <a:r>
              <a:rPr lang="fa-IR" sz="2800" dirty="0">
                <a:solidFill>
                  <a:schemeClr val="bg1"/>
                </a:solidFill>
                <a:latin typeface="Arial" pitchFamily="34" charset="0"/>
                <a:cs typeface="B Nazanin" panose="00000400000000000000" pitchFamily="2" charset="-78"/>
              </a:rPr>
              <a:t>2- صبر و شکیبایی </a:t>
            </a:r>
          </a:p>
          <a:p>
            <a:pPr algn="just"/>
            <a:r>
              <a:rPr lang="fa-IR" sz="2800" dirty="0">
                <a:solidFill>
                  <a:schemeClr val="bg1"/>
                </a:solidFill>
                <a:latin typeface="Arial" pitchFamily="34" charset="0"/>
                <a:cs typeface="B Nazanin" panose="00000400000000000000" pitchFamily="2" charset="-78"/>
              </a:rPr>
              <a:t>3- کمال و دقت </a:t>
            </a:r>
          </a:p>
          <a:p>
            <a:pPr algn="just"/>
            <a:r>
              <a:rPr lang="fa-IR" sz="2800" dirty="0">
                <a:solidFill>
                  <a:schemeClr val="bg1"/>
                </a:solidFill>
                <a:latin typeface="Arial" pitchFamily="34" charset="0"/>
                <a:cs typeface="B Nazanin" panose="00000400000000000000" pitchFamily="2" charset="-78"/>
              </a:rPr>
              <a:t>4- وقت شناسی </a:t>
            </a:r>
          </a:p>
          <a:p>
            <a:pPr algn="just"/>
            <a:r>
              <a:rPr lang="fa-IR" sz="2800" dirty="0">
                <a:solidFill>
                  <a:schemeClr val="bg1"/>
                </a:solidFill>
                <a:latin typeface="Arial" pitchFamily="34" charset="0"/>
                <a:cs typeface="B Nazanin" panose="00000400000000000000" pitchFamily="2" charset="-78"/>
              </a:rPr>
              <a:t>5- وفای مستمر </a:t>
            </a:r>
          </a:p>
          <a:p>
            <a:pPr algn="just"/>
            <a:r>
              <a:rPr lang="fa-IR" sz="2800" dirty="0">
                <a:solidFill>
                  <a:schemeClr val="bg1"/>
                </a:solidFill>
                <a:latin typeface="Arial" pitchFamily="34" charset="0"/>
                <a:cs typeface="B Nazanin" panose="00000400000000000000" pitchFamily="2" charset="-78"/>
              </a:rPr>
              <a:t>6- درستی و صداقت </a:t>
            </a:r>
          </a:p>
          <a:p>
            <a:endParaRPr lang="fa-IR" sz="2800" dirty="0">
              <a:solidFill>
                <a:schemeClr val="bg1"/>
              </a:solidFill>
              <a:latin typeface="Arial" pitchFamily="34" charset="0"/>
              <a:cs typeface="B Nazanin" panose="00000400000000000000" pitchFamily="2" charset="-7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39</a:t>
            </a:fld>
            <a:endParaRPr lang="fa-IR"/>
          </a:p>
        </p:txBody>
      </p:sp>
      <p:sp>
        <p:nvSpPr>
          <p:cNvPr id="3" name="TextBox 2"/>
          <p:cNvSpPr txBox="1"/>
          <p:nvPr/>
        </p:nvSpPr>
        <p:spPr>
          <a:xfrm>
            <a:off x="571472" y="714356"/>
            <a:ext cx="8143932" cy="5509200"/>
          </a:xfrm>
          <a:prstGeom prst="rect">
            <a:avLst/>
          </a:prstGeom>
          <a:solidFill>
            <a:schemeClr val="accent2">
              <a:lumMod val="75000"/>
            </a:schemeClr>
          </a:solidFill>
          <a:ln>
            <a:solidFill>
              <a:schemeClr val="accent1"/>
            </a:solidFill>
          </a:ln>
        </p:spPr>
        <p:txBody>
          <a:bodyPr wrap="square" rtlCol="1">
            <a:spAutoFit/>
          </a:bodyPr>
          <a:lstStyle/>
          <a:p>
            <a:pPr algn="just"/>
            <a:r>
              <a:rPr lang="fa-IR" sz="3200" dirty="0">
                <a:solidFill>
                  <a:srgbClr val="FFC000"/>
                </a:solidFill>
                <a:latin typeface="Arial" pitchFamily="34" charset="0"/>
                <a:cs typeface="B Nazanin" panose="00000400000000000000" pitchFamily="2" charset="-78"/>
              </a:rPr>
              <a:t> </a:t>
            </a:r>
          </a:p>
          <a:p>
            <a:pPr algn="just"/>
            <a:r>
              <a:rPr lang="fa-IR" sz="3200" dirty="0">
                <a:solidFill>
                  <a:srgbClr val="FFC000"/>
                </a:solidFill>
                <a:latin typeface="Arial" pitchFamily="34" charset="0"/>
                <a:cs typeface="B Nazanin" panose="00000400000000000000" pitchFamily="2" charset="-78"/>
              </a:rPr>
              <a:t>پنج خصلت یک رهبر :</a:t>
            </a:r>
          </a:p>
          <a:p>
            <a:pPr algn="just"/>
            <a:endParaRPr lang="fa-IR" sz="3200" dirty="0">
              <a:solidFill>
                <a:srgbClr val="FFC000"/>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باید به پرسنل خود نشان دهید که به آنها اهمیت می دهید .</a:t>
            </a:r>
          </a:p>
          <a:p>
            <a:pPr algn="just"/>
            <a:r>
              <a:rPr lang="fa-IR" sz="2800" dirty="0">
                <a:solidFill>
                  <a:schemeClr val="bg1"/>
                </a:solidFill>
                <a:latin typeface="Arial" pitchFamily="34" charset="0"/>
                <a:cs typeface="B Nazanin" panose="00000400000000000000" pitchFamily="2" charset="-78"/>
              </a:rPr>
              <a:t>2- باید این توانایی را داشته باشید که دقیقا هر آنچه را که می خواهید به افراد بگوئید .</a:t>
            </a:r>
          </a:p>
          <a:p>
            <a:pPr algn="just"/>
            <a:r>
              <a:rPr lang="fa-IR" sz="2800" dirty="0">
                <a:solidFill>
                  <a:schemeClr val="bg1"/>
                </a:solidFill>
                <a:latin typeface="Arial" pitchFamily="34" charset="0"/>
                <a:cs typeface="B Nazanin" panose="00000400000000000000" pitchFamily="2" charset="-78"/>
              </a:rPr>
              <a:t>3- باید افرادتان را متقاعد کنید که در صورت مبارزه پاداش می گیرند و در صورت عدم مبارزه تنبیه میشوند .</a:t>
            </a:r>
          </a:p>
          <a:p>
            <a:pPr algn="just"/>
            <a:r>
              <a:rPr lang="fa-IR" sz="2800" dirty="0">
                <a:solidFill>
                  <a:schemeClr val="bg1"/>
                </a:solidFill>
                <a:latin typeface="Arial" pitchFamily="34" charset="0"/>
                <a:cs typeface="B Nazanin" panose="00000400000000000000" pitchFamily="2" charset="-78"/>
              </a:rPr>
              <a:t>4- باید زمان حمله را بدانید .</a:t>
            </a:r>
          </a:p>
          <a:p>
            <a:pPr algn="just"/>
            <a:r>
              <a:rPr lang="fa-IR" sz="2800" dirty="0">
                <a:solidFill>
                  <a:schemeClr val="bg1"/>
                </a:solidFill>
                <a:latin typeface="Arial" pitchFamily="34" charset="0"/>
                <a:cs typeface="B Nazanin" panose="00000400000000000000" pitchFamily="2" charset="-78"/>
              </a:rPr>
              <a:t>5- باید به افراد خود نشان دهید که در مخاطرات آنها سهیم هستید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 </a:t>
            </a:r>
            <a:r>
              <a:rPr lang="fa-IR" sz="3200" dirty="0">
                <a:solidFill>
                  <a:srgbClr val="FFC000"/>
                </a:solidFill>
                <a:latin typeface="Arial" pitchFamily="34" charset="0"/>
                <a:cs typeface="B Nazanin" panose="00000400000000000000" pitchFamily="2" charset="-78"/>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971600" y="260648"/>
            <a:ext cx="7786743" cy="5878532"/>
          </a:xfrm>
          <a:prstGeom prst="rect">
            <a:avLst/>
          </a:prstGeom>
          <a:solidFill>
            <a:schemeClr val="accent2">
              <a:lumMod val="75000"/>
            </a:schemeClr>
          </a:solidFill>
          <a:ln>
            <a:solidFill>
              <a:schemeClr val="accent1"/>
            </a:solidFill>
          </a:ln>
        </p:spPr>
        <p:txBody>
          <a:bodyPr wrap="square" rtlCol="1">
            <a:spAutoFit/>
          </a:bodyPr>
          <a:lstStyle/>
          <a:p>
            <a:pPr algn="just"/>
            <a:endParaRPr lang="fa-IR" sz="2800" dirty="0">
              <a:solidFill>
                <a:schemeClr val="bg1"/>
              </a:solidFill>
            </a:endParaRPr>
          </a:p>
          <a:p>
            <a:pPr algn="just"/>
            <a:endParaRPr lang="fa-IR" sz="2800" dirty="0">
              <a:solidFill>
                <a:schemeClr val="bg1"/>
              </a:solidFill>
              <a:latin typeface="Arial" pitchFamily="34" charset="0"/>
              <a:cs typeface="Arial" pitchFamily="34" charset="0"/>
            </a:endParaRPr>
          </a:p>
          <a:p>
            <a:pPr algn="just"/>
            <a:r>
              <a:rPr lang="fa-IR" sz="3200" dirty="0">
                <a:latin typeface="B Naznin"/>
                <a:ea typeface="Tahoma" pitchFamily="34" charset="0"/>
                <a:cs typeface="B Nazanin" panose="00000400000000000000" pitchFamily="2" charset="-78"/>
              </a:rPr>
              <a:t>7- هر معامله حیاتی دارد . </a:t>
            </a:r>
          </a:p>
          <a:p>
            <a:pPr algn="just"/>
            <a:r>
              <a:rPr lang="fa-IR" sz="3200" dirty="0">
                <a:latin typeface="B Naznin"/>
                <a:ea typeface="Tahoma" pitchFamily="34" charset="0"/>
                <a:cs typeface="B Nazanin" panose="00000400000000000000" pitchFamily="2" charset="-78"/>
              </a:rPr>
              <a:t>8- از روز اول خود را مقید به انجام کاربا کیفیت کنید . </a:t>
            </a:r>
          </a:p>
          <a:p>
            <a:pPr algn="just"/>
            <a:r>
              <a:rPr lang="fa-IR" sz="3200" dirty="0">
                <a:latin typeface="B Naznin"/>
                <a:ea typeface="Tahoma" pitchFamily="34" charset="0"/>
                <a:cs typeface="B Nazanin" panose="00000400000000000000" pitchFamily="2" charset="-78"/>
              </a:rPr>
              <a:t>9- با مردم خوش رفتار باشید . </a:t>
            </a:r>
          </a:p>
          <a:p>
            <a:pPr algn="just"/>
            <a:r>
              <a:rPr lang="fa-IR" sz="3200" dirty="0">
                <a:latin typeface="B Naznin"/>
                <a:ea typeface="Tahoma" pitchFamily="34" charset="0"/>
                <a:cs typeface="B Nazanin" panose="00000400000000000000" pitchFamily="2" charset="-78"/>
              </a:rPr>
              <a:t>10- همه اعتبارات را به خود اختصاص ندهید . </a:t>
            </a:r>
          </a:p>
          <a:p>
            <a:pPr algn="just"/>
            <a:endParaRPr lang="fa-IR" sz="3200" dirty="0">
              <a:latin typeface="B Naznin"/>
              <a:ea typeface="Tahoma" pitchFamily="34" charset="0"/>
              <a:cs typeface="B Nazanin" panose="00000400000000000000" pitchFamily="2" charset="-78"/>
            </a:endParaRPr>
          </a:p>
          <a:p>
            <a:pPr algn="just"/>
            <a:endParaRPr lang="fa-IR" sz="3200" dirty="0">
              <a:latin typeface="B Naznin"/>
              <a:ea typeface="Tahoma" pitchFamily="34" charset="0"/>
              <a:cs typeface="B Nazanin" panose="00000400000000000000" pitchFamily="2" charset="-78"/>
            </a:endParaRPr>
          </a:p>
          <a:p>
            <a:pPr algn="just"/>
            <a:r>
              <a:rPr lang="fa-IR" sz="3200" dirty="0">
                <a:latin typeface="B Naznin"/>
                <a:ea typeface="Tahoma" pitchFamily="34" charset="0"/>
                <a:cs typeface="B Nazanin" panose="00000400000000000000" pitchFamily="2" charset="-78"/>
              </a:rPr>
              <a:t>پذیرش آگاهانه این نکات و بکار گرفتن هر روزه آنها همواره قدرت برندگی و تصمیم گیری به شما خواهد داد .</a:t>
            </a:r>
          </a:p>
          <a:p>
            <a:pPr algn="just"/>
            <a:endParaRPr lang="fa-IR" sz="3200" dirty="0">
              <a:solidFill>
                <a:schemeClr val="bg1"/>
              </a:solidFill>
            </a:endParaRPr>
          </a:p>
          <a:p>
            <a:pPr algn="just"/>
            <a:r>
              <a:rPr lang="fa-IR" sz="3200" dirty="0">
                <a:solidFill>
                  <a:schemeClr val="bg1"/>
                </a:solidFill>
              </a:rPr>
              <a:t> </a:t>
            </a:r>
          </a:p>
        </p:txBody>
      </p:sp>
      <p:sp>
        <p:nvSpPr>
          <p:cNvPr id="3" name="Slide Number Placeholder 2"/>
          <p:cNvSpPr>
            <a:spLocks noGrp="1"/>
          </p:cNvSpPr>
          <p:nvPr>
            <p:ph type="sldNum" sz="quarter" idx="12"/>
          </p:nvPr>
        </p:nvSpPr>
        <p:spPr>
          <a:ln>
            <a:solidFill>
              <a:schemeClr val="accent1"/>
            </a:solidFill>
          </a:ln>
        </p:spPr>
        <p:txBody>
          <a:bodyPr/>
          <a:lstStyle/>
          <a:p>
            <a:fld id="{4FF8390E-9941-41A7-BD7B-44539CCCCCB5}" type="slidenum">
              <a:rPr lang="fa-IR" smtClean="0"/>
              <a:pPr/>
              <a:t>4</a:t>
            </a:fld>
            <a:endParaRPr lang="fa-IR"/>
          </a:p>
        </p:txBody>
      </p:sp>
    </p:spTree>
  </p:cSld>
  <p:clrMapOvr>
    <a:masterClrMapping/>
  </p:clrMapOvr>
  <p:transition advClick="0" advTm="2000">
    <p:wipe/>
  </p:transition>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40</a:t>
            </a:fld>
            <a:endParaRPr lang="fa-IR"/>
          </a:p>
        </p:txBody>
      </p:sp>
      <p:sp>
        <p:nvSpPr>
          <p:cNvPr id="3" name="TextBox 2"/>
          <p:cNvSpPr txBox="1"/>
          <p:nvPr/>
        </p:nvSpPr>
        <p:spPr>
          <a:xfrm>
            <a:off x="428596" y="428604"/>
            <a:ext cx="8429684" cy="6001643"/>
          </a:xfrm>
          <a:prstGeom prst="rect">
            <a:avLst/>
          </a:prstGeom>
          <a:solidFill>
            <a:schemeClr val="accent2">
              <a:lumMod val="75000"/>
            </a:schemeClr>
          </a:solidFill>
          <a:ln>
            <a:solidFill>
              <a:schemeClr val="accent1"/>
            </a:solidFill>
          </a:ln>
        </p:spPr>
        <p:txBody>
          <a:bodyPr wrap="square" rtlCol="1">
            <a:spAutoFit/>
          </a:bodyPr>
          <a:lstStyle/>
          <a:p>
            <a:pPr algn="just"/>
            <a:r>
              <a:rPr lang="fa-IR" sz="3200" dirty="0">
                <a:solidFill>
                  <a:srgbClr val="FFC000"/>
                </a:solidFill>
                <a:latin typeface="Arial" pitchFamily="34" charset="0"/>
                <a:cs typeface="B Nazanin" panose="00000400000000000000" pitchFamily="2" charset="-78"/>
              </a:rPr>
              <a:t>  </a:t>
            </a:r>
          </a:p>
          <a:p>
            <a:pPr algn="just"/>
            <a:r>
              <a:rPr lang="fa-IR" sz="3200" dirty="0">
                <a:solidFill>
                  <a:srgbClr val="FFC000"/>
                </a:solidFill>
                <a:latin typeface="Arial" pitchFamily="34" charset="0"/>
                <a:cs typeface="B Nazanin" panose="00000400000000000000" pitchFamily="2" charset="-78"/>
              </a:rPr>
              <a:t>  فصل پنجم :  سازماندهی</a:t>
            </a:r>
          </a:p>
          <a:p>
            <a:pPr algn="just"/>
            <a:r>
              <a:rPr lang="fa-IR" sz="3200" dirty="0">
                <a:solidFill>
                  <a:srgbClr val="FFC000"/>
                </a:solidFill>
                <a:latin typeface="Arial" pitchFamily="34" charset="0"/>
                <a:cs typeface="B Nazanin" panose="00000400000000000000" pitchFamily="2" charset="-78"/>
              </a:rPr>
              <a:t>  </a:t>
            </a:r>
          </a:p>
          <a:p>
            <a:pPr algn="just"/>
            <a:r>
              <a:rPr lang="fa-IR" sz="2800" dirty="0">
                <a:solidFill>
                  <a:srgbClr val="FFC000"/>
                </a:solidFill>
                <a:latin typeface="Arial" pitchFamily="34" charset="0"/>
                <a:cs typeface="B Nazanin" panose="00000400000000000000" pitchFamily="2" charset="-78"/>
              </a:rPr>
              <a:t>« برنامه ریزی زمانی » زمان را به نفع شما برمی گرداند :</a:t>
            </a:r>
          </a:p>
          <a:p>
            <a:pPr algn="just"/>
            <a:r>
              <a:rPr lang="fa-IR" sz="2800" dirty="0">
                <a:solidFill>
                  <a:schemeClr val="bg1"/>
                </a:solidFill>
                <a:latin typeface="Arial" pitchFamily="34" charset="0"/>
                <a:cs typeface="B Nazanin" panose="00000400000000000000" pitchFamily="2" charset="-78"/>
              </a:rPr>
              <a:t>در این قسمت سه اصل بسیار ساده وجود دارد :</a:t>
            </a:r>
          </a:p>
          <a:p>
            <a:pPr algn="just"/>
            <a:r>
              <a:rPr lang="fa-IR" sz="2800" dirty="0">
                <a:solidFill>
                  <a:schemeClr val="bg1"/>
                </a:solidFill>
                <a:latin typeface="Arial" pitchFamily="34" charset="0"/>
                <a:cs typeface="B Nazanin" panose="00000400000000000000" pitchFamily="2" charset="-78"/>
              </a:rPr>
              <a:t>1- سیستمی داشته باشید . </a:t>
            </a:r>
          </a:p>
          <a:p>
            <a:pPr algn="just"/>
            <a:r>
              <a:rPr lang="fa-IR" sz="2800" dirty="0">
                <a:solidFill>
                  <a:schemeClr val="bg1"/>
                </a:solidFill>
                <a:latin typeface="Arial" pitchFamily="34" charset="0"/>
                <a:cs typeface="B Nazanin" panose="00000400000000000000" pitchFamily="2" charset="-78"/>
              </a:rPr>
              <a:t>2- دقیقأ آن سیستم را پیاده کنید .</a:t>
            </a:r>
          </a:p>
          <a:p>
            <a:pPr algn="just"/>
            <a:r>
              <a:rPr lang="fa-IR" sz="2800" dirty="0">
                <a:solidFill>
                  <a:schemeClr val="bg1"/>
                </a:solidFill>
                <a:latin typeface="Arial" pitchFamily="34" charset="0"/>
                <a:cs typeface="B Nazanin" panose="00000400000000000000" pitchFamily="2" charset="-78"/>
              </a:rPr>
              <a:t>3- هیچ نکته ای را فرو گذار نکنید و همه چیز را ثبت کنید . </a:t>
            </a:r>
          </a:p>
          <a:p>
            <a:pPr algn="just"/>
            <a:endParaRPr lang="fa-IR" sz="2800" dirty="0">
              <a:solidFill>
                <a:srgbClr val="FFC000"/>
              </a:solidFill>
              <a:latin typeface="Arial" pitchFamily="34" charset="0"/>
              <a:cs typeface="B Nazanin" panose="00000400000000000000" pitchFamily="2" charset="-78"/>
            </a:endParaRPr>
          </a:p>
          <a:p>
            <a:pPr algn="just"/>
            <a:r>
              <a:rPr lang="fa-IR" sz="2800" dirty="0">
                <a:solidFill>
                  <a:srgbClr val="FFC000"/>
                </a:solidFill>
                <a:latin typeface="Arial" pitchFamily="34" charset="0"/>
                <a:cs typeface="B Nazanin" panose="00000400000000000000" pitchFamily="2" charset="-78"/>
              </a:rPr>
              <a:t>«</a:t>
            </a:r>
            <a:r>
              <a:rPr lang="fa-IR" sz="2800" dirty="0">
                <a:solidFill>
                  <a:schemeClr val="bg1"/>
                </a:solidFill>
                <a:latin typeface="Arial" pitchFamily="34" charset="0"/>
                <a:cs typeface="B Nazanin" panose="00000400000000000000" pitchFamily="2" charset="-78"/>
              </a:rPr>
              <a:t> </a:t>
            </a:r>
            <a:r>
              <a:rPr lang="fa-IR" sz="2800" dirty="0">
                <a:solidFill>
                  <a:srgbClr val="FFC000"/>
                </a:solidFill>
                <a:latin typeface="Arial" pitchFamily="34" charset="0"/>
                <a:cs typeface="B Nazanin" panose="00000400000000000000" pitchFamily="2" charset="-78"/>
              </a:rPr>
              <a:t>بمب های زمانی » که می توانند برنامه بشدت سازمان یافته شما را خراب کنند : </a:t>
            </a:r>
          </a:p>
          <a:p>
            <a:pPr algn="just"/>
            <a:r>
              <a:rPr lang="fa-IR" sz="2800" dirty="0">
                <a:solidFill>
                  <a:schemeClr val="bg1"/>
                </a:solidFill>
                <a:latin typeface="Arial" pitchFamily="34" charset="0"/>
                <a:cs typeface="B Nazanin" panose="00000400000000000000" pitchFamily="2" charset="-78"/>
              </a:rPr>
              <a:t> اول به کارهای آسان دست بزنید .</a:t>
            </a:r>
            <a:r>
              <a:rPr lang="fa-IR" sz="3200" dirty="0">
                <a:solidFill>
                  <a:srgbClr val="FFC000"/>
                </a:solidFill>
                <a:latin typeface="Arial" pitchFamily="34" charset="0"/>
                <a:cs typeface="B Nazanin" panose="00000400000000000000" pitchFamily="2" charset="-78"/>
              </a:rPr>
              <a:t> </a:t>
            </a:r>
          </a:p>
          <a:p>
            <a:pPr algn="just"/>
            <a:r>
              <a:rPr lang="fa-IR" sz="3200" dirty="0">
                <a:solidFill>
                  <a:srgbClr val="FFC000"/>
                </a:solidFill>
                <a:latin typeface="Arial" pitchFamily="34" charset="0"/>
                <a:cs typeface="B Nazanin" panose="00000400000000000000" pitchFamily="2" charset="-78"/>
              </a:rP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41</a:t>
            </a:fld>
            <a:endParaRPr lang="fa-IR"/>
          </a:p>
        </p:txBody>
      </p:sp>
      <p:sp>
        <p:nvSpPr>
          <p:cNvPr id="3" name="TextBox 2"/>
          <p:cNvSpPr txBox="1"/>
          <p:nvPr/>
        </p:nvSpPr>
        <p:spPr>
          <a:xfrm>
            <a:off x="285720" y="428604"/>
            <a:ext cx="8501122" cy="5940088"/>
          </a:xfrm>
          <a:prstGeom prst="rect">
            <a:avLst/>
          </a:prstGeom>
          <a:solidFill>
            <a:schemeClr val="accent2">
              <a:lumMod val="75000"/>
            </a:schemeClr>
          </a:solidFill>
          <a:ln>
            <a:solidFill>
              <a:schemeClr val="accent1"/>
            </a:solidFill>
          </a:ln>
        </p:spPr>
        <p:txBody>
          <a:bodyPr wrap="square" rtlCol="1">
            <a:spAutoFit/>
          </a:bodyPr>
          <a:lstStyle/>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از « قبل » برنامه ریزی کنید تا به « جلو » حرکت کنید .</a:t>
            </a:r>
          </a:p>
          <a:p>
            <a:pPr algn="just"/>
            <a:r>
              <a:rPr lang="fa-IR" sz="2800" dirty="0">
                <a:solidFill>
                  <a:schemeClr val="bg1"/>
                </a:solidFill>
                <a:latin typeface="Arial" pitchFamily="34" charset="0"/>
                <a:cs typeface="B Nazanin" panose="00000400000000000000" pitchFamily="2" charset="-78"/>
              </a:rPr>
              <a:t>-  نه قهرمان وقت شناسی باشید و نه قربانی وقت .</a:t>
            </a:r>
          </a:p>
          <a:p>
            <a:pPr algn="just">
              <a:buFontTx/>
              <a:buChar char="-"/>
            </a:pPr>
            <a:r>
              <a:rPr lang="fa-IR" sz="2800" dirty="0">
                <a:solidFill>
                  <a:schemeClr val="bg1"/>
                </a:solidFill>
                <a:latin typeface="Arial" pitchFamily="34" charset="0"/>
                <a:cs typeface="B Nazanin" panose="00000400000000000000" pitchFamily="2" charset="-78"/>
              </a:rPr>
              <a:t> تماس های تلفنی خود را بر اساس اولویت هایشان تنظیم کنید . </a:t>
            </a:r>
          </a:p>
          <a:p>
            <a:pPr algn="just">
              <a:buFontTx/>
              <a:buChar char="-"/>
            </a:pPr>
            <a:r>
              <a:rPr lang="fa-IR" sz="2800" dirty="0">
                <a:solidFill>
                  <a:schemeClr val="bg1"/>
                </a:solidFill>
                <a:latin typeface="Arial" pitchFamily="34" charset="0"/>
                <a:cs typeface="B Nazanin" panose="00000400000000000000" pitchFamily="2" charset="-78"/>
              </a:rPr>
              <a:t> لیست ایده آل « کارهای اجرایی » باید غیرقابل خواندن باشد .</a:t>
            </a:r>
          </a:p>
          <a:p>
            <a:pPr algn="just"/>
            <a:endParaRPr lang="fa-IR" sz="2800" dirty="0">
              <a:solidFill>
                <a:schemeClr val="bg1"/>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نحوه کنترل « زمان های برزخی » </a:t>
            </a:r>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زمان های برزخی یعنی دوره های زمانی بین پایان یک معامله و شروع معامله دیگر .</a:t>
            </a:r>
          </a:p>
          <a:p>
            <a:pPr algn="just"/>
            <a:r>
              <a:rPr lang="fa-IR" sz="2800" dirty="0">
                <a:solidFill>
                  <a:schemeClr val="bg1"/>
                </a:solidFill>
                <a:latin typeface="Arial" pitchFamily="34" charset="0"/>
                <a:cs typeface="B Nazanin" panose="00000400000000000000" pitchFamily="2" charset="-78"/>
              </a:rPr>
              <a:t>خود آگاهی از ارزش این زمان های برزخی نیمی از مبارزه است و نیم دیگرش این است که به کسانی که از این فرصت ها بد استفاده می کنند محرمانه و بدون رنجش تذکر دهیم . </a:t>
            </a:r>
            <a:endParaRPr lang="fa-IR" sz="3200" dirty="0">
              <a:solidFill>
                <a:srgbClr val="FFC000"/>
              </a:solidFill>
              <a:latin typeface="Arial" pitchFamily="34" charset="0"/>
              <a:cs typeface="B Nazanin" panose="00000400000000000000" pitchFamily="2" charset="-78"/>
            </a:endParaRPr>
          </a:p>
          <a:p>
            <a:pPr algn="just"/>
            <a:endParaRPr lang="fa-IR" sz="3200" dirty="0">
              <a:solidFill>
                <a:srgbClr val="FFC000"/>
              </a:solidFill>
              <a:latin typeface="Arial" pitchFamily="34" charset="0"/>
              <a:cs typeface="B Nazanin" panose="00000400000000000000" pitchFamily="2" charset="-7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42</a:t>
            </a:fld>
            <a:endParaRPr lang="fa-IR"/>
          </a:p>
        </p:txBody>
      </p:sp>
      <p:sp>
        <p:nvSpPr>
          <p:cNvPr id="3" name="TextBox 2"/>
          <p:cNvSpPr txBox="1"/>
          <p:nvPr/>
        </p:nvSpPr>
        <p:spPr>
          <a:xfrm>
            <a:off x="285720" y="428604"/>
            <a:ext cx="8643998" cy="5940088"/>
          </a:xfrm>
          <a:prstGeom prst="rect">
            <a:avLst/>
          </a:prstGeom>
          <a:solidFill>
            <a:schemeClr val="accent2">
              <a:lumMod val="75000"/>
            </a:schemeClr>
          </a:solidFill>
          <a:ln>
            <a:solidFill>
              <a:schemeClr val="accent1"/>
            </a:solidFill>
          </a:ln>
        </p:spPr>
        <p:txBody>
          <a:bodyPr wrap="square" rtlCol="1">
            <a:spAutoFit/>
          </a:bodyPr>
          <a:lstStyle/>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چگونه می توان ازسرسختیهای منشی های افراطی عبور کرد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سعی شود با رئیس در منزل تماس گرفته شود .</a:t>
            </a:r>
          </a:p>
          <a:p>
            <a:pPr algn="just"/>
            <a:r>
              <a:rPr lang="fa-IR" sz="2800" dirty="0">
                <a:solidFill>
                  <a:schemeClr val="bg1"/>
                </a:solidFill>
                <a:latin typeface="Arial" pitchFamily="34" charset="0"/>
                <a:cs typeface="B Nazanin" panose="00000400000000000000" pitchFamily="2" charset="-78"/>
              </a:rPr>
              <a:t>2- سعی شود از طریق افراد مافوق ارتباز برقرار کرد .</a:t>
            </a:r>
          </a:p>
          <a:p>
            <a:pPr algn="just"/>
            <a:endParaRPr lang="fa-IR" sz="2800" dirty="0">
              <a:solidFill>
                <a:schemeClr val="bg1"/>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نحوه تماس با افراد اجرائی « بسیار پر مشغله » </a:t>
            </a:r>
          </a:p>
          <a:p>
            <a:pPr algn="just"/>
            <a:endParaRPr lang="fa-IR" sz="3200" dirty="0">
              <a:solidFill>
                <a:srgbClr val="FFC000"/>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در این گونه موارد از خیلی جلوتر اقدام کنید .</a:t>
            </a:r>
          </a:p>
          <a:p>
            <a:pPr algn="just"/>
            <a:r>
              <a:rPr lang="fa-IR" sz="2800" dirty="0">
                <a:solidFill>
                  <a:schemeClr val="bg1"/>
                </a:solidFill>
                <a:latin typeface="Arial" pitchFamily="34" charset="0"/>
                <a:cs typeface="B Nazanin" panose="00000400000000000000" pitchFamily="2" charset="-78"/>
              </a:rPr>
              <a:t>2- سعی کنید آنها را در غیر « فصول کاری » شان ملاقات کنید .</a:t>
            </a:r>
          </a:p>
          <a:p>
            <a:pPr algn="just"/>
            <a:r>
              <a:rPr lang="fa-IR" sz="2800" dirty="0">
                <a:solidFill>
                  <a:schemeClr val="bg1"/>
                </a:solidFill>
                <a:latin typeface="Arial" pitchFamily="34" charset="0"/>
                <a:cs typeface="B Nazanin" panose="00000400000000000000" pitchFamily="2" charset="-78"/>
              </a:rPr>
              <a:t>3- کاری کنید که دیگران با شما قرار بگذارند .</a:t>
            </a:r>
          </a:p>
          <a:p>
            <a:pPr algn="just"/>
            <a:endParaRPr lang="fa-IR" sz="2800" dirty="0">
              <a:solidFill>
                <a:schemeClr val="bg1"/>
              </a:solidFill>
              <a:latin typeface="Arial" pitchFamily="34" charset="0"/>
              <a:cs typeface="B Nazanin" panose="00000400000000000000" pitchFamily="2" charset="-78"/>
            </a:endParaRPr>
          </a:p>
          <a:p>
            <a:pPr algn="just"/>
            <a:endParaRPr lang="fa-IR" sz="2800" dirty="0">
              <a:solidFill>
                <a:schemeClr val="bg1"/>
              </a:solidFill>
              <a:latin typeface="Arial" pitchFamily="34" charset="0"/>
              <a:cs typeface="B Nazanin" panose="00000400000000000000" pitchFamily="2" charset="-7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43</a:t>
            </a:fld>
            <a:endParaRPr lang="fa-IR"/>
          </a:p>
        </p:txBody>
      </p:sp>
      <p:sp>
        <p:nvSpPr>
          <p:cNvPr id="3" name="TextBox 2"/>
          <p:cNvSpPr txBox="1"/>
          <p:nvPr/>
        </p:nvSpPr>
        <p:spPr>
          <a:xfrm>
            <a:off x="428596" y="642918"/>
            <a:ext cx="8358246" cy="4955203"/>
          </a:xfrm>
          <a:prstGeom prst="rect">
            <a:avLst/>
          </a:prstGeom>
          <a:solidFill>
            <a:schemeClr val="accent2">
              <a:lumMod val="75000"/>
            </a:schemeClr>
          </a:solidFill>
          <a:ln>
            <a:solidFill>
              <a:schemeClr val="accent1"/>
            </a:solidFill>
          </a:ln>
        </p:spPr>
        <p:txBody>
          <a:bodyPr wrap="square" rtlCol="1">
            <a:spAutoFit/>
          </a:bodyPr>
          <a:lstStyle/>
          <a:p>
            <a:pPr algn="just"/>
            <a:endParaRPr lang="fa-IR" sz="2800" dirty="0">
              <a:solidFill>
                <a:srgbClr val="FFC000"/>
              </a:solidFill>
              <a:cs typeface="B Nazanin" panose="00000400000000000000" pitchFamily="2" charset="-78"/>
            </a:endParaRPr>
          </a:p>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   پرونده های « گویا » چه می گویند .</a:t>
            </a:r>
          </a:p>
          <a:p>
            <a:pPr algn="just">
              <a:buFontTx/>
              <a:buChar char="-"/>
            </a:pPr>
            <a:r>
              <a:rPr lang="fa-IR" sz="3200" dirty="0">
                <a:solidFill>
                  <a:srgbClr val="FFC000"/>
                </a:solidFill>
                <a:latin typeface="Arial" pitchFamily="34" charset="0"/>
                <a:cs typeface="B Nazanin" panose="00000400000000000000" pitchFamily="2" charset="-78"/>
              </a:rPr>
              <a:t>   نحوه برخورد با مکالمات تلفنی </a:t>
            </a:r>
          </a:p>
          <a:p>
            <a:pPr algn="just">
              <a:buFontTx/>
              <a:buChar char="-"/>
            </a:pPr>
            <a:r>
              <a:rPr lang="fa-IR" sz="3200" dirty="0">
                <a:solidFill>
                  <a:srgbClr val="FFC000"/>
                </a:solidFill>
                <a:latin typeface="Arial" pitchFamily="34" charset="0"/>
                <a:cs typeface="B Nazanin" panose="00000400000000000000" pitchFamily="2" charset="-78"/>
              </a:rPr>
              <a:t>   آیا اوقات فراغت شما « سازمان نیافته » ترین اوقات شمایند ؟</a:t>
            </a:r>
          </a:p>
          <a:p>
            <a:pPr algn="just">
              <a:buFontTx/>
              <a:buChar char="-"/>
            </a:pPr>
            <a:endParaRPr lang="fa-IR" sz="3200" dirty="0">
              <a:solidFill>
                <a:srgbClr val="FFC000"/>
              </a:solidFill>
              <a:latin typeface="Arial" pitchFamily="34" charset="0"/>
              <a:cs typeface="B Nazanin" panose="00000400000000000000" pitchFamily="2" charset="-78"/>
            </a:endParaRPr>
          </a:p>
          <a:p>
            <a:pPr algn="just">
              <a:buFontTx/>
              <a:buChar char="-"/>
            </a:pPr>
            <a:endParaRPr lang="fa-IR" sz="3200" dirty="0">
              <a:solidFill>
                <a:srgbClr val="FFC000"/>
              </a:solidFill>
              <a:latin typeface="Arial" pitchFamily="34" charset="0"/>
              <a:cs typeface="B Nazanin" panose="00000400000000000000" pitchFamily="2" charset="-78"/>
            </a:endParaRPr>
          </a:p>
          <a:p>
            <a:pPr algn="just">
              <a:buFontTx/>
              <a:buChar char="-"/>
            </a:pPr>
            <a:endParaRPr lang="fa-IR" sz="3200" dirty="0">
              <a:solidFill>
                <a:srgbClr val="FFC000"/>
              </a:solidFill>
              <a:latin typeface="Arial" pitchFamily="34" charset="0"/>
              <a:cs typeface="B Nazanin" panose="00000400000000000000" pitchFamily="2" charset="-78"/>
            </a:endParaRPr>
          </a:p>
          <a:p>
            <a:pPr algn="just">
              <a:buFontTx/>
              <a:buChar char="-"/>
            </a:pPr>
            <a:endParaRPr lang="fa-IR" sz="3200" dirty="0">
              <a:solidFill>
                <a:srgbClr val="FFC000"/>
              </a:solidFill>
              <a:latin typeface="Arial" pitchFamily="34" charset="0"/>
              <a:cs typeface="B Nazanin" panose="00000400000000000000" pitchFamily="2" charset="-78"/>
            </a:endParaRPr>
          </a:p>
          <a:p>
            <a:pPr algn="just">
              <a:buFontTx/>
              <a:buChar char="-"/>
            </a:pPr>
            <a:endParaRPr lang="fa-IR" sz="3200" dirty="0">
              <a:solidFill>
                <a:srgbClr val="FFC000"/>
              </a:solidFill>
              <a:latin typeface="Arial" pitchFamily="34" charset="0"/>
              <a:cs typeface="B Nazanin" panose="00000400000000000000" pitchFamily="2" charset="-7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44</a:t>
            </a:fld>
            <a:endParaRPr lang="fa-IR"/>
          </a:p>
        </p:txBody>
      </p:sp>
      <p:sp>
        <p:nvSpPr>
          <p:cNvPr id="3" name="TextBox 2"/>
          <p:cNvSpPr txBox="1"/>
          <p:nvPr/>
        </p:nvSpPr>
        <p:spPr>
          <a:xfrm>
            <a:off x="214282" y="500042"/>
            <a:ext cx="8715436" cy="5755422"/>
          </a:xfrm>
          <a:prstGeom prst="rect">
            <a:avLst/>
          </a:prstGeom>
          <a:solidFill>
            <a:schemeClr val="accent2">
              <a:lumMod val="75000"/>
            </a:schemeClr>
          </a:solidFill>
          <a:ln>
            <a:solidFill>
              <a:schemeClr val="accent1"/>
            </a:solidFill>
          </a:ln>
        </p:spPr>
        <p:txBody>
          <a:bodyPr wrap="square" rtlCol="1">
            <a:spAutoFit/>
          </a:bodyPr>
          <a:lstStyle/>
          <a:p>
            <a:pPr algn="just"/>
            <a:r>
              <a:rPr lang="fa-IR" sz="3200" dirty="0">
                <a:solidFill>
                  <a:srgbClr val="FFC000"/>
                </a:solidFill>
                <a:latin typeface="Arial" pitchFamily="34" charset="0"/>
                <a:cs typeface="B Nazanin" panose="00000400000000000000" pitchFamily="2" charset="-78"/>
              </a:rPr>
              <a:t>فصل 6 : ارتباطات و روابط عمومی </a:t>
            </a:r>
          </a:p>
          <a:p>
            <a:pPr algn="just"/>
            <a:endParaRPr lang="fa-IR" sz="2800" dirty="0">
              <a:solidFill>
                <a:srgbClr val="FFC000"/>
              </a:solidFill>
              <a:latin typeface="Arial" pitchFamily="34" charset="0"/>
              <a:cs typeface="B Nazanin" panose="00000400000000000000" pitchFamily="2" charset="-78"/>
            </a:endParaRPr>
          </a:p>
          <a:p>
            <a:pPr algn="just"/>
            <a:r>
              <a:rPr lang="fa-IR" sz="2800" dirty="0">
                <a:solidFill>
                  <a:srgbClr val="FFC000"/>
                </a:solidFill>
                <a:latin typeface="Arial" pitchFamily="34" charset="0"/>
                <a:cs typeface="B Nazanin" panose="00000400000000000000" pitchFamily="2" charset="-78"/>
              </a:rPr>
              <a:t>چگونه می توان یادداشتهای دلگرم کننده نوشت ؟</a:t>
            </a:r>
          </a:p>
          <a:p>
            <a:pPr algn="just"/>
            <a:r>
              <a:rPr lang="fa-IR" sz="2800" dirty="0">
                <a:solidFill>
                  <a:schemeClr val="bg1"/>
                </a:solidFill>
                <a:latin typeface="Arial" pitchFamily="34" charset="0"/>
                <a:cs typeface="B Nazanin" panose="00000400000000000000" pitchFamily="2" charset="-78"/>
              </a:rPr>
              <a:t>یادداشتهای اداری و کاری قابل تحسین باید در زمینه «ایجاز» « وضوح » و « قابل فهم بودن » از قواعد زیر پیروی کنند :</a:t>
            </a:r>
          </a:p>
          <a:p>
            <a:pPr algn="just"/>
            <a:r>
              <a:rPr lang="fa-IR" sz="2800" dirty="0">
                <a:solidFill>
                  <a:schemeClr val="bg1"/>
                </a:solidFill>
                <a:latin typeface="Arial" pitchFamily="34" charset="0"/>
                <a:cs typeface="B Nazanin" panose="00000400000000000000" pitchFamily="2" charset="-78"/>
              </a:rPr>
              <a:t>1- سعی کنید صریح باشید نه اینکه طرف را تحت تاثیر قرار دهید . </a:t>
            </a:r>
          </a:p>
          <a:p>
            <a:pPr algn="just"/>
            <a:r>
              <a:rPr lang="fa-IR" sz="2800" dirty="0">
                <a:solidFill>
                  <a:schemeClr val="bg1"/>
                </a:solidFill>
                <a:latin typeface="Arial" pitchFamily="34" charset="0"/>
                <a:cs typeface="B Nazanin" panose="00000400000000000000" pitchFamily="2" charset="-78"/>
              </a:rPr>
              <a:t>2- در حداکثرایجاز بنویسید .</a:t>
            </a:r>
          </a:p>
          <a:p>
            <a:pPr algn="just"/>
            <a:r>
              <a:rPr lang="fa-IR" sz="2800" dirty="0">
                <a:solidFill>
                  <a:schemeClr val="bg1"/>
                </a:solidFill>
                <a:latin typeface="Arial" pitchFamily="34" charset="0"/>
                <a:cs typeface="B Nazanin" panose="00000400000000000000" pitchFamily="2" charset="-78"/>
              </a:rPr>
              <a:t>3- فکر کنید که در موضع تهاجمی هستید یا تدافعی .</a:t>
            </a:r>
          </a:p>
          <a:p>
            <a:pPr algn="just"/>
            <a:r>
              <a:rPr lang="fa-IR" sz="2800" dirty="0">
                <a:solidFill>
                  <a:schemeClr val="bg1"/>
                </a:solidFill>
                <a:latin typeface="Arial" pitchFamily="34" charset="0"/>
                <a:cs typeface="B Nazanin" panose="00000400000000000000" pitchFamily="2" charset="-78"/>
              </a:rPr>
              <a:t>4- پیام واضحی عرضه کنید . </a:t>
            </a:r>
          </a:p>
          <a:p>
            <a:pPr algn="just"/>
            <a:r>
              <a:rPr lang="fa-IR" sz="2800" dirty="0">
                <a:solidFill>
                  <a:schemeClr val="bg1"/>
                </a:solidFill>
                <a:latin typeface="Arial" pitchFamily="34" charset="0"/>
                <a:cs typeface="B Nazanin" panose="00000400000000000000" pitchFamily="2" charset="-78"/>
              </a:rPr>
              <a:t>5- حرف حساب خود را در همان آغاز کار به طرف منتقل کنید .</a:t>
            </a:r>
          </a:p>
          <a:p>
            <a:pPr algn="just"/>
            <a:r>
              <a:rPr lang="fa-IR" sz="2800" dirty="0">
                <a:solidFill>
                  <a:schemeClr val="bg1"/>
                </a:solidFill>
                <a:latin typeface="Arial" pitchFamily="34" charset="0"/>
                <a:cs typeface="B Nazanin" panose="00000400000000000000" pitchFamily="2" charset="-78"/>
              </a:rPr>
              <a:t>6- خودتان باشید .</a:t>
            </a:r>
          </a:p>
          <a:p>
            <a:pPr algn="just"/>
            <a:r>
              <a:rPr lang="fa-IR" sz="2800" dirty="0">
                <a:solidFill>
                  <a:schemeClr val="bg1"/>
                </a:solidFill>
                <a:latin typeface="Arial" pitchFamily="34" charset="0"/>
                <a:cs typeface="B Nazanin" panose="00000400000000000000" pitchFamily="2" charset="-78"/>
              </a:rPr>
              <a:t>7- از شوخی کردن بپرهیزید .</a:t>
            </a:r>
          </a:p>
          <a:p>
            <a:pPr algn="just"/>
            <a:r>
              <a:rPr lang="fa-IR" sz="2800" dirty="0">
                <a:solidFill>
                  <a:schemeClr val="bg1"/>
                </a:solidFill>
                <a:latin typeface="Arial" pitchFamily="34" charset="0"/>
                <a:cs typeface="B Nazanin" panose="00000400000000000000" pitchFamily="2" charset="-78"/>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45</a:t>
            </a:fld>
            <a:endParaRPr lang="fa-IR"/>
          </a:p>
        </p:txBody>
      </p:sp>
      <p:sp>
        <p:nvSpPr>
          <p:cNvPr id="3" name="TextBox 2"/>
          <p:cNvSpPr txBox="1"/>
          <p:nvPr/>
        </p:nvSpPr>
        <p:spPr>
          <a:xfrm>
            <a:off x="428596" y="500042"/>
            <a:ext cx="8072494" cy="5816977"/>
          </a:xfrm>
          <a:prstGeom prst="rect">
            <a:avLst/>
          </a:prstGeom>
          <a:solidFill>
            <a:schemeClr val="accent2">
              <a:lumMod val="75000"/>
            </a:schemeClr>
          </a:solidFill>
          <a:ln>
            <a:solidFill>
              <a:schemeClr val="accent1"/>
            </a:solidFill>
          </a:ln>
        </p:spPr>
        <p:txBody>
          <a:bodyPr wrap="square" rtlCol="1">
            <a:spAutoFit/>
          </a:bodyPr>
          <a:lstStyle/>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8 - خوانندگان یادداشتهای خود را بشناسید .</a:t>
            </a:r>
          </a:p>
          <a:p>
            <a:pPr algn="just"/>
            <a:r>
              <a:rPr lang="fa-IR" sz="2800" dirty="0">
                <a:solidFill>
                  <a:schemeClr val="bg1"/>
                </a:solidFill>
                <a:latin typeface="Arial" pitchFamily="34" charset="0"/>
                <a:cs typeface="B Nazanin" panose="00000400000000000000" pitchFamily="2" charset="-78"/>
              </a:rPr>
              <a:t>9 - از افعال و کلمات جدید و جالب استفاده کنید .</a:t>
            </a:r>
          </a:p>
          <a:p>
            <a:pPr algn="just"/>
            <a:r>
              <a:rPr lang="fa-IR" sz="2800" dirty="0">
                <a:solidFill>
                  <a:schemeClr val="bg1"/>
                </a:solidFill>
                <a:latin typeface="Arial" pitchFamily="34" charset="0"/>
                <a:cs typeface="B Nazanin" panose="00000400000000000000" pitchFamily="2" charset="-78"/>
              </a:rPr>
              <a:t>10- ظرافت در نگارش داشته باشید که بسیار موثر است .</a:t>
            </a:r>
          </a:p>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نوشتن پیشنهاداتی که « خوانده » و « پذیرفته » می شوند .</a:t>
            </a:r>
          </a:p>
          <a:p>
            <a:pPr algn="just"/>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حتی المقدور مختصر بنویسید .</a:t>
            </a:r>
          </a:p>
          <a:p>
            <a:pPr algn="just"/>
            <a:r>
              <a:rPr lang="fa-IR" sz="2800" dirty="0">
                <a:solidFill>
                  <a:schemeClr val="bg1"/>
                </a:solidFill>
                <a:latin typeface="Arial" pitchFamily="34" charset="0"/>
                <a:cs typeface="B Nazanin" panose="00000400000000000000" pitchFamily="2" charset="-78"/>
              </a:rPr>
              <a:t>2- بهترین و آخرین نظراتتان را ارائه کنید .</a:t>
            </a:r>
          </a:p>
          <a:p>
            <a:pPr algn="just"/>
            <a:r>
              <a:rPr lang="fa-IR" sz="2800" dirty="0">
                <a:solidFill>
                  <a:schemeClr val="bg1"/>
                </a:solidFill>
                <a:latin typeface="Arial" pitchFamily="34" charset="0"/>
                <a:cs typeface="B Nazanin" panose="00000400000000000000" pitchFamily="2" charset="-78"/>
              </a:rPr>
              <a:t>3- با همکاران خود رایزنی کنید .</a:t>
            </a:r>
          </a:p>
          <a:p>
            <a:pPr algn="just"/>
            <a:r>
              <a:rPr lang="fa-IR" sz="2800" dirty="0">
                <a:solidFill>
                  <a:schemeClr val="bg1"/>
                </a:solidFill>
                <a:latin typeface="Arial" pitchFamily="34" charset="0"/>
                <a:cs typeface="B Nazanin" panose="00000400000000000000" pitchFamily="2" charset="-78"/>
              </a:rPr>
              <a:t>4- ارتباطی را برقرار کنید که به پیشنهاداتی منجر شود .</a:t>
            </a:r>
          </a:p>
          <a:p>
            <a:pPr algn="just"/>
            <a:endParaRPr lang="fa-IR" sz="2800" dirty="0">
              <a:solidFill>
                <a:schemeClr val="bg1"/>
              </a:solidFill>
              <a:latin typeface="Arial" pitchFamily="34" charset="0"/>
              <a:cs typeface="B Nazanin" panose="00000400000000000000" pitchFamily="2" charset="-78"/>
            </a:endParaRPr>
          </a:p>
          <a:p>
            <a:pPr algn="just"/>
            <a:endParaRPr lang="fa-IR" sz="2800" dirty="0">
              <a:solidFill>
                <a:schemeClr val="bg1"/>
              </a:solidFill>
              <a:latin typeface="Arial" pitchFamily="34" charset="0"/>
              <a:cs typeface="B Nazanin" panose="00000400000000000000" pitchFamily="2" charset="-78"/>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46</a:t>
            </a:fld>
            <a:endParaRPr lang="fa-IR"/>
          </a:p>
        </p:txBody>
      </p:sp>
      <p:sp>
        <p:nvSpPr>
          <p:cNvPr id="3" name="TextBox 2"/>
          <p:cNvSpPr txBox="1"/>
          <p:nvPr/>
        </p:nvSpPr>
        <p:spPr>
          <a:xfrm>
            <a:off x="357158" y="357166"/>
            <a:ext cx="8358246" cy="5940088"/>
          </a:xfrm>
          <a:prstGeom prst="rect">
            <a:avLst/>
          </a:prstGeom>
          <a:solidFill>
            <a:schemeClr val="accent2">
              <a:lumMod val="75000"/>
            </a:schemeClr>
          </a:solidFill>
          <a:ln>
            <a:solidFill>
              <a:schemeClr val="accent1"/>
            </a:solidFill>
          </a:ln>
        </p:spPr>
        <p:txBody>
          <a:bodyPr wrap="square" rtlCol="1">
            <a:spAutoFit/>
          </a:bodyPr>
          <a:lstStyle/>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 نامه هایی که رد می شوند :</a:t>
            </a:r>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1- اینکه از خواننده درخواستهای زیادی داشته باشند .</a:t>
            </a:r>
          </a:p>
          <a:p>
            <a:pPr algn="just"/>
            <a:r>
              <a:rPr lang="fa-IR" sz="2800" dirty="0">
                <a:solidFill>
                  <a:schemeClr val="bg1"/>
                </a:solidFill>
                <a:latin typeface="Arial" pitchFamily="34" charset="0"/>
                <a:cs typeface="B Nazanin" panose="00000400000000000000" pitchFamily="2" charset="-78"/>
              </a:rPr>
              <a:t>2- اینکه در سربرگ نامه ، آدرس فرستنده درج نشده باشد .</a:t>
            </a:r>
          </a:p>
          <a:p>
            <a:pPr algn="just"/>
            <a:r>
              <a:rPr lang="fa-IR" sz="2800" dirty="0">
                <a:solidFill>
                  <a:schemeClr val="bg1"/>
                </a:solidFill>
                <a:latin typeface="Arial" pitchFamily="34" charset="0"/>
                <a:cs typeface="B Nazanin" panose="00000400000000000000" pitchFamily="2" charset="-78"/>
              </a:rPr>
              <a:t>3- اینکه نامه ها بسیار مستدل و حقوقی نوشته شده باشند .</a:t>
            </a:r>
          </a:p>
          <a:p>
            <a:pPr algn="just"/>
            <a:endParaRPr lang="fa-IR" sz="2800" dirty="0">
              <a:solidFill>
                <a:schemeClr val="bg1"/>
              </a:solidFill>
              <a:latin typeface="Arial" pitchFamily="34" charset="0"/>
              <a:cs typeface="B Nazanin" panose="00000400000000000000" pitchFamily="2" charset="-78"/>
            </a:endParaRPr>
          </a:p>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شیوه های متفاوت در برخورد با مردم :</a:t>
            </a:r>
          </a:p>
          <a:p>
            <a:pPr algn="just"/>
            <a:r>
              <a:rPr lang="fa-IR" sz="2800" dirty="0">
                <a:solidFill>
                  <a:schemeClr val="bg1"/>
                </a:solidFill>
                <a:latin typeface="Arial" pitchFamily="34" charset="0"/>
                <a:cs typeface="B Nazanin" panose="00000400000000000000" pitchFamily="2" charset="-78"/>
              </a:rPr>
              <a:t>در اینجا نوع برخورد با سه دسته روسا ، همقطاران و زیر دستان بررسی می شود و می توان گفت به عنوان یک قاعده کلی در میان گذاشتن استراتژیهای بلند مدت با  تکنسین ها هیچ فایده ای ندارد و از آن طرف خسته کردن روسا با ذکر جزئیات هیچ عذر موجهی ندارد.</a:t>
            </a:r>
          </a:p>
          <a:p>
            <a:pPr algn="just"/>
            <a:endParaRPr lang="fa-IR" sz="2800" dirty="0">
              <a:solidFill>
                <a:schemeClr val="bg1"/>
              </a:solidFill>
              <a:latin typeface="Arial" pitchFamily="34" charset="0"/>
              <a:cs typeface="B Nazanin" panose="00000400000000000000" pitchFamily="2"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F8390E-9941-41A7-BD7B-44539CCCCCB5}" type="slidenum">
              <a:rPr lang="fa-IR" smtClean="0"/>
              <a:pPr/>
              <a:t>47</a:t>
            </a:fld>
            <a:endParaRPr lang="fa-IR"/>
          </a:p>
        </p:txBody>
      </p:sp>
      <p:sp>
        <p:nvSpPr>
          <p:cNvPr id="3" name="TextBox 2"/>
          <p:cNvSpPr txBox="1"/>
          <p:nvPr/>
        </p:nvSpPr>
        <p:spPr>
          <a:xfrm>
            <a:off x="357158" y="500042"/>
            <a:ext cx="8572560" cy="5324535"/>
          </a:xfrm>
          <a:prstGeom prst="rect">
            <a:avLst/>
          </a:prstGeom>
          <a:solidFill>
            <a:schemeClr val="accent2">
              <a:lumMod val="75000"/>
            </a:schemeClr>
          </a:solidFill>
          <a:ln>
            <a:solidFill>
              <a:schemeClr val="accent1"/>
            </a:solidFill>
          </a:ln>
        </p:spPr>
        <p:txBody>
          <a:bodyPr wrap="square" rtlCol="1">
            <a:spAutoFit/>
          </a:bodyPr>
          <a:lstStyle/>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چگونگی ختم جلسات بی حد و مرز :</a:t>
            </a:r>
          </a:p>
          <a:p>
            <a:pPr algn="just"/>
            <a:r>
              <a:rPr lang="fa-IR" sz="3200" dirty="0">
                <a:solidFill>
                  <a:srgbClr val="FFC000"/>
                </a:solidFill>
                <a:latin typeface="Arial" pitchFamily="34" charset="0"/>
                <a:cs typeface="B Nazanin" panose="00000400000000000000" pitchFamily="2" charset="-78"/>
              </a:rPr>
              <a:t> </a:t>
            </a:r>
          </a:p>
          <a:p>
            <a:pPr algn="just"/>
            <a:r>
              <a:rPr lang="fa-IR" sz="2800" dirty="0">
                <a:solidFill>
                  <a:schemeClr val="bg1"/>
                </a:solidFill>
                <a:latin typeface="Arial" pitchFamily="34" charset="0"/>
                <a:cs typeface="B Nazanin" panose="00000400000000000000" pitchFamily="2" charset="-78"/>
              </a:rPr>
              <a:t>1- باید مرا از این گفتگو معاف کنید .</a:t>
            </a:r>
          </a:p>
          <a:p>
            <a:pPr algn="just"/>
            <a:r>
              <a:rPr lang="fa-IR" sz="2800" dirty="0">
                <a:solidFill>
                  <a:schemeClr val="bg1"/>
                </a:solidFill>
                <a:latin typeface="Arial" pitchFamily="34" charset="0"/>
                <a:cs typeface="B Nazanin" panose="00000400000000000000" pitchFamily="2" charset="-78"/>
              </a:rPr>
              <a:t>2- بگذارید ببینم می توانم شما را به جائی که می خواهید بروید برسانم .</a:t>
            </a:r>
          </a:p>
          <a:p>
            <a:pPr algn="just"/>
            <a:r>
              <a:rPr lang="fa-IR" sz="2800" dirty="0">
                <a:solidFill>
                  <a:schemeClr val="bg1"/>
                </a:solidFill>
                <a:latin typeface="Arial" pitchFamily="34" charset="0"/>
                <a:cs typeface="B Nazanin" panose="00000400000000000000" pitchFamily="2" charset="-78"/>
              </a:rPr>
              <a:t>3- بگوئید چه باید بکنیم ؟</a:t>
            </a:r>
          </a:p>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چگونه با مطبوعات برخورد کنیم ؟</a:t>
            </a:r>
          </a:p>
          <a:p>
            <a:pPr algn="just"/>
            <a:r>
              <a:rPr lang="fa-IR" sz="3200" dirty="0">
                <a:solidFill>
                  <a:srgbClr val="FFC000"/>
                </a:solidFill>
                <a:latin typeface="Arial" pitchFamily="34" charset="0"/>
                <a:cs typeface="B Nazanin" panose="00000400000000000000" pitchFamily="2" charset="-78"/>
              </a:rPr>
              <a:t>چگونه می توان در تلویزیون موفق ظاهر شد ؟</a:t>
            </a:r>
          </a:p>
          <a:p>
            <a:pPr algn="just"/>
            <a:r>
              <a:rPr lang="fa-IR" sz="3200" dirty="0">
                <a:solidFill>
                  <a:srgbClr val="FFC000"/>
                </a:solidFill>
                <a:latin typeface="Arial" pitchFamily="34" charset="0"/>
                <a:cs typeface="B Nazanin" panose="00000400000000000000" pitchFamily="2" charset="-78"/>
              </a:rPr>
              <a:t>اطلاعات خود را از چه منبعی بدست می آورید ؟</a:t>
            </a:r>
          </a:p>
          <a:p>
            <a:pPr algn="just"/>
            <a:endParaRPr lang="fa-IR" sz="3200" dirty="0">
              <a:solidFill>
                <a:srgbClr val="FFC000"/>
              </a:solidFill>
              <a:latin typeface="Arial" pitchFamily="34" charset="0"/>
              <a:cs typeface="B Nazanin" panose="00000400000000000000"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42911" y="857232"/>
            <a:ext cx="7757159" cy="5386090"/>
          </a:xfrm>
          <a:prstGeom prst="rect">
            <a:avLst/>
          </a:prstGeom>
          <a:solidFill>
            <a:schemeClr val="accent2">
              <a:lumMod val="75000"/>
            </a:schemeClr>
          </a:solidFill>
          <a:ln>
            <a:solidFill>
              <a:schemeClr val="accent1"/>
            </a:solidFill>
          </a:ln>
        </p:spPr>
        <p:txBody>
          <a:bodyPr wrap="square" rtlCol="1">
            <a:spAutoFit/>
          </a:bodyPr>
          <a:lstStyle/>
          <a:p>
            <a:pPr algn="just"/>
            <a:r>
              <a:rPr lang="fa-IR" sz="3200" dirty="0">
                <a:solidFill>
                  <a:srgbClr val="FFC000"/>
                </a:solidFill>
                <a:latin typeface="Arial" pitchFamily="34" charset="0"/>
                <a:cs typeface="B Traffic" panose="00000400000000000000" pitchFamily="2" charset="-78"/>
              </a:rPr>
              <a:t>فصل اول :</a:t>
            </a:r>
          </a:p>
          <a:p>
            <a:pPr algn="just"/>
            <a:r>
              <a:rPr lang="fa-IR" sz="3200" dirty="0">
                <a:solidFill>
                  <a:srgbClr val="FFC000"/>
                </a:solidFill>
                <a:latin typeface="Arial" pitchFamily="34" charset="0"/>
                <a:cs typeface="B Traffic" panose="00000400000000000000" pitchFamily="2" charset="-78"/>
              </a:rPr>
              <a:t>چه چیزهایی یک بازار یاب موفق را میسازد ؟</a:t>
            </a:r>
          </a:p>
          <a:p>
            <a:pPr algn="just"/>
            <a:endParaRPr lang="fa-IR" sz="2800" dirty="0">
              <a:solidFill>
                <a:schemeClr val="bg1"/>
              </a:solidFill>
              <a:latin typeface="Arial" pitchFamily="34" charset="0"/>
              <a:cs typeface="B Traffic" panose="00000400000000000000" pitchFamily="2" charset="-78"/>
            </a:endParaRPr>
          </a:p>
          <a:p>
            <a:pPr algn="just"/>
            <a:r>
              <a:rPr lang="fa-IR" sz="2800" dirty="0">
                <a:solidFill>
                  <a:schemeClr val="bg1"/>
                </a:solidFill>
                <a:latin typeface="Arial" pitchFamily="34" charset="0"/>
                <a:cs typeface="B Traffic" panose="00000400000000000000" pitchFamily="2" charset="-78"/>
              </a:rPr>
              <a:t>قبل از هر چیز باید بدانیم صلاحیت های یک بازار یاب چه مواردی هستند :</a:t>
            </a:r>
          </a:p>
          <a:p>
            <a:pPr algn="just"/>
            <a:r>
              <a:rPr lang="fa-IR" sz="2800" dirty="0">
                <a:solidFill>
                  <a:schemeClr val="bg1"/>
                </a:solidFill>
                <a:latin typeface="Arial" pitchFamily="34" charset="0"/>
                <a:cs typeface="B Traffic" panose="00000400000000000000" pitchFamily="2" charset="-78"/>
              </a:rPr>
              <a:t>1- به کالاهایی که می فروشیداعتقادداشته باشید . </a:t>
            </a:r>
          </a:p>
          <a:p>
            <a:pPr algn="just"/>
            <a:r>
              <a:rPr lang="fa-IR" sz="2800" dirty="0">
                <a:solidFill>
                  <a:schemeClr val="bg1"/>
                </a:solidFill>
                <a:latin typeface="Arial" pitchFamily="34" charset="0"/>
                <a:cs typeface="B Traffic" panose="00000400000000000000" pitchFamily="2" charset="-78"/>
              </a:rPr>
              <a:t>2- باید خود و توانایی های خود را باور کنید . </a:t>
            </a:r>
          </a:p>
          <a:p>
            <a:pPr algn="just"/>
            <a:r>
              <a:rPr lang="fa-IR" sz="2800" dirty="0">
                <a:solidFill>
                  <a:schemeClr val="bg1"/>
                </a:solidFill>
                <a:latin typeface="Arial" pitchFamily="34" charset="0"/>
                <a:cs typeface="B Traffic" panose="00000400000000000000" pitchFamily="2" charset="-78"/>
              </a:rPr>
              <a:t>3- روی مساله وقت شناسی خود حساس باشید . </a:t>
            </a:r>
          </a:p>
          <a:p>
            <a:pPr algn="just"/>
            <a:r>
              <a:rPr lang="fa-IR" sz="2800" dirty="0">
                <a:solidFill>
                  <a:schemeClr val="bg1"/>
                </a:solidFill>
                <a:latin typeface="Arial" pitchFamily="34" charset="0"/>
                <a:cs typeface="B Traffic" panose="00000400000000000000" pitchFamily="2" charset="-78"/>
              </a:rPr>
              <a:t>4- خوش مشربی را در خود ایجاد وتقویت کنید . </a:t>
            </a:r>
          </a:p>
          <a:p>
            <a:pPr algn="just"/>
            <a:r>
              <a:rPr lang="fa-IR" sz="2800" dirty="0">
                <a:solidFill>
                  <a:schemeClr val="bg1"/>
                </a:solidFill>
                <a:latin typeface="Arial" pitchFamily="34" charset="0"/>
                <a:cs typeface="B Traffic" panose="00000400000000000000" pitchFamily="2" charset="-78"/>
              </a:rPr>
              <a:t>5- این را بدانید که آنچه را که مشتری میخواهد الزاما همان چیزی نیست که می گوید . </a:t>
            </a:r>
          </a:p>
          <a:p>
            <a:endParaRPr lang="fa-IR" sz="2800" dirty="0">
              <a:solidFill>
                <a:schemeClr val="bg1"/>
              </a:solidFill>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5</a:t>
            </a:fld>
            <a:endParaRPr lang="fa-IR"/>
          </a:p>
        </p:txBody>
      </p:sp>
    </p:spTree>
  </p:cSld>
  <p:clrMapOvr>
    <a:masterClrMapping/>
  </p:clrMapOvr>
  <p:transition advClick="0" advTm="2000">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043608" y="520511"/>
            <a:ext cx="7828597" cy="5324535"/>
          </a:xfrm>
          <a:prstGeom prst="rect">
            <a:avLst/>
          </a:prstGeom>
          <a:solidFill>
            <a:schemeClr val="accent2">
              <a:lumMod val="75000"/>
            </a:schemeClr>
          </a:solidFill>
          <a:ln>
            <a:solidFill>
              <a:schemeClr val="accent1"/>
            </a:solidFill>
          </a:ln>
        </p:spPr>
        <p:txBody>
          <a:bodyPr wrap="square" rtlCol="1">
            <a:spAutoFit/>
          </a:bodyPr>
          <a:lstStyle/>
          <a:p>
            <a:endParaRPr lang="fa-IR" sz="2800" dirty="0">
              <a:solidFill>
                <a:schemeClr val="bg1"/>
              </a:solidFill>
              <a:latin typeface="Arial" pitchFamily="34" charset="0"/>
              <a:cs typeface="Arial" pitchFamily="34" charset="0"/>
            </a:endParaRPr>
          </a:p>
          <a:p>
            <a:r>
              <a:rPr lang="fa-IR" sz="3200" dirty="0">
                <a:solidFill>
                  <a:srgbClr val="FFC000"/>
                </a:solidFill>
                <a:latin typeface="Arial" pitchFamily="34" charset="0"/>
                <a:cs typeface="B Nazanin" panose="00000400000000000000" pitchFamily="2" charset="-78"/>
              </a:rPr>
              <a:t>اما به عنوان یک بازار یاب یکسری موارد مهم را نیز باید بدانید</a:t>
            </a:r>
            <a:r>
              <a:rPr lang="fa-IR" sz="2800" dirty="0">
                <a:solidFill>
                  <a:srgbClr val="FFC000"/>
                </a:solidFill>
                <a:latin typeface="Arial" pitchFamily="34" charset="0"/>
                <a:cs typeface="B Nazanin" panose="00000400000000000000" pitchFamily="2" charset="-78"/>
              </a:rPr>
              <a:t>:</a:t>
            </a:r>
          </a:p>
          <a:p>
            <a:endParaRPr lang="fa-IR" sz="2800" dirty="0">
              <a:solidFill>
                <a:schemeClr val="bg1"/>
              </a:solidFill>
              <a:latin typeface="Arial" pitchFamily="34" charset="0"/>
              <a:cs typeface="B Nazanin" panose="00000400000000000000" pitchFamily="2" charset="-78"/>
            </a:endParaRPr>
          </a:p>
          <a:p>
            <a:r>
              <a:rPr lang="fa-IR" sz="2800" dirty="0">
                <a:solidFill>
                  <a:schemeClr val="bg1"/>
                </a:solidFill>
                <a:latin typeface="Arial" pitchFamily="34" charset="0"/>
                <a:cs typeface="B Nazanin" panose="00000400000000000000" pitchFamily="2" charset="-78"/>
              </a:rPr>
              <a:t>1- درهای قدیمی را بکوبید .</a:t>
            </a:r>
          </a:p>
          <a:p>
            <a:r>
              <a:rPr lang="fa-IR" sz="2800" dirty="0">
                <a:solidFill>
                  <a:schemeClr val="bg1"/>
                </a:solidFill>
                <a:latin typeface="Arial" pitchFamily="34" charset="0"/>
                <a:cs typeface="B Nazanin" panose="00000400000000000000" pitchFamily="2" charset="-78"/>
              </a:rPr>
              <a:t>2- طرز تلقی و اشتغال ذهنی خود را به مشتریان انتقال دهید . </a:t>
            </a:r>
          </a:p>
          <a:p>
            <a:r>
              <a:rPr lang="fa-IR" sz="2800" dirty="0">
                <a:solidFill>
                  <a:schemeClr val="bg1"/>
                </a:solidFill>
                <a:latin typeface="Arial" pitchFamily="34" charset="0"/>
                <a:cs typeface="B Nazanin" panose="00000400000000000000" pitchFamily="2" charset="-78"/>
              </a:rPr>
              <a:t>3- استخرهای کوچک را انتخاب کنید تا ماهی های بزرگ بگیرید . </a:t>
            </a:r>
          </a:p>
          <a:p>
            <a:r>
              <a:rPr lang="fa-IR" sz="2800" dirty="0">
                <a:solidFill>
                  <a:schemeClr val="bg1"/>
                </a:solidFill>
                <a:latin typeface="Arial" pitchFamily="34" charset="0"/>
                <a:cs typeface="B Nazanin" panose="00000400000000000000" pitchFamily="2" charset="-78"/>
              </a:rPr>
              <a:t>4- در هر جلسه مطلب تازه ای عنوان کنید .</a:t>
            </a:r>
          </a:p>
          <a:p>
            <a:r>
              <a:rPr lang="fa-IR" sz="2800" dirty="0">
                <a:solidFill>
                  <a:schemeClr val="bg1"/>
                </a:solidFill>
                <a:latin typeface="Arial" pitchFamily="34" charset="0"/>
                <a:cs typeface="B Nazanin" panose="00000400000000000000" pitchFamily="2" charset="-78"/>
              </a:rPr>
              <a:t>5- با قدرت عقب نشینی کنید . </a:t>
            </a:r>
          </a:p>
          <a:p>
            <a:r>
              <a:rPr lang="fa-IR" sz="2800" dirty="0">
                <a:solidFill>
                  <a:schemeClr val="bg1"/>
                </a:solidFill>
                <a:latin typeface="Arial" pitchFamily="34" charset="0"/>
                <a:cs typeface="B Nazanin" panose="00000400000000000000" pitchFamily="2" charset="-78"/>
              </a:rPr>
              <a:t>6- مخالفت ها و اعتراضات را با ملایمت مرتفع کنید . </a:t>
            </a:r>
          </a:p>
          <a:p>
            <a:r>
              <a:rPr lang="fa-IR" sz="2800" dirty="0">
                <a:solidFill>
                  <a:schemeClr val="bg1"/>
                </a:solidFill>
                <a:latin typeface="Arial" pitchFamily="34" charset="0"/>
                <a:cs typeface="B Nazanin" panose="00000400000000000000" pitchFamily="2" charset="-78"/>
              </a:rPr>
              <a:t>7- پس از انجام معامله تماس خود را با مشتری حفظ کنید .</a:t>
            </a:r>
          </a:p>
          <a:p>
            <a:endParaRPr lang="fa-IR" sz="2800" dirty="0">
              <a:solidFill>
                <a:schemeClr val="bg1"/>
              </a:solidFill>
              <a:latin typeface="Arial" pitchFamily="34" charset="0"/>
              <a:cs typeface="Arial" pitchFamily="34" charset="0"/>
            </a:endParaRPr>
          </a:p>
          <a:p>
            <a:r>
              <a:rPr lang="fa-IR" sz="2800" dirty="0">
                <a:solidFill>
                  <a:schemeClr val="bg1"/>
                </a:solidFill>
                <a:latin typeface="Arial" pitchFamily="34" charset="0"/>
                <a:cs typeface="Arial" pitchFamily="34" charset="0"/>
              </a:rPr>
              <a:t> </a:t>
            </a:r>
          </a:p>
        </p:txBody>
      </p:sp>
      <p:sp>
        <p:nvSpPr>
          <p:cNvPr id="3" name="Slide Number Placeholder 2"/>
          <p:cNvSpPr>
            <a:spLocks noGrp="1"/>
          </p:cNvSpPr>
          <p:nvPr>
            <p:ph type="sldNum" sz="quarter" idx="12"/>
          </p:nvPr>
        </p:nvSpPr>
        <p:spPr/>
        <p:txBody>
          <a:bodyPr/>
          <a:lstStyle/>
          <a:p>
            <a:fld id="{4FF8390E-9941-41A7-BD7B-44539CCCCCB5}" type="slidenum">
              <a:rPr lang="fa-IR" smtClean="0"/>
              <a:pPr/>
              <a:t>6</a:t>
            </a:fld>
            <a:endParaRPr lang="fa-IR"/>
          </a:p>
        </p:txBody>
      </p:sp>
    </p:spTree>
  </p:cSld>
  <p:clrMapOvr>
    <a:masterClrMapping/>
  </p:clrMapOvr>
  <p:transition advClick="0" advTm="2000">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28596" y="304642"/>
            <a:ext cx="8286808" cy="5940088"/>
          </a:xfrm>
          <a:prstGeom prst="rect">
            <a:avLst/>
          </a:prstGeom>
          <a:solidFill>
            <a:schemeClr val="accent2">
              <a:lumMod val="75000"/>
            </a:schemeClr>
          </a:solidFill>
          <a:ln>
            <a:solidFill>
              <a:schemeClr val="accent1"/>
            </a:solidFill>
          </a:ln>
        </p:spPr>
        <p:txBody>
          <a:bodyPr wrap="square" rtlCol="1">
            <a:spAutoFit/>
          </a:bodyPr>
          <a:lstStyle/>
          <a:p>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مواردی که در بحث فروش و بازاریابی مهم است :</a:t>
            </a:r>
          </a:p>
          <a:p>
            <a:pPr algn="just"/>
            <a:endParaRPr lang="fa-IR" sz="32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1- پیشنهادی </a:t>
            </a:r>
            <a:r>
              <a:rPr lang="fa-IR" sz="2800" dirty="0">
                <a:solidFill>
                  <a:schemeClr val="bg1"/>
                </a:solidFill>
                <a:latin typeface="Arial" pitchFamily="34" charset="0"/>
                <a:cs typeface="B Nazanin" panose="00000400000000000000" pitchFamily="2" charset="-78"/>
              </a:rPr>
              <a:t>که نمیشود آنرا نادیده گرفت . </a:t>
            </a:r>
          </a:p>
          <a:p>
            <a:r>
              <a:rPr lang="fa-IR" sz="2800" dirty="0">
                <a:solidFill>
                  <a:schemeClr val="bg1"/>
                </a:solidFill>
                <a:latin typeface="Arial" pitchFamily="34" charset="0"/>
                <a:cs typeface="B Nazanin" panose="00000400000000000000" pitchFamily="2" charset="-78"/>
              </a:rPr>
              <a:t>2- مشتریان خودراهمانقدرجدی بگیرید که خودشان می خواهند .</a:t>
            </a:r>
          </a:p>
          <a:p>
            <a:r>
              <a:rPr lang="fa-IR" sz="2800" dirty="0">
                <a:solidFill>
                  <a:schemeClr val="bg1"/>
                </a:solidFill>
                <a:latin typeface="Arial" pitchFamily="34" charset="0"/>
                <a:cs typeface="B Nazanin" panose="00000400000000000000" pitchFamily="2" charset="-78"/>
              </a:rPr>
              <a:t>3- خرید : نیمه فراموش شده معادله فروش . </a:t>
            </a:r>
          </a:p>
          <a:p>
            <a:r>
              <a:rPr lang="fa-IR" sz="2800" dirty="0">
                <a:solidFill>
                  <a:schemeClr val="bg1"/>
                </a:solidFill>
                <a:latin typeface="Arial" pitchFamily="34" charset="0"/>
                <a:cs typeface="B Nazanin" panose="00000400000000000000" pitchFamily="2" charset="-78"/>
              </a:rPr>
              <a:t>4- اسرار تجارت ( اطلاعات ) </a:t>
            </a:r>
          </a:p>
          <a:p>
            <a:r>
              <a:rPr lang="fa-IR" sz="2800" dirty="0">
                <a:solidFill>
                  <a:schemeClr val="bg1"/>
                </a:solidFill>
                <a:latin typeface="Arial" pitchFamily="34" charset="0"/>
                <a:cs typeface="B Nazanin" panose="00000400000000000000" pitchFamily="2" charset="-78"/>
              </a:rPr>
              <a:t>5- ولخرجی های دیگران برای شماچه معنایی دارد . </a:t>
            </a:r>
          </a:p>
          <a:p>
            <a:r>
              <a:rPr lang="fa-IR" sz="2800" dirty="0">
                <a:solidFill>
                  <a:schemeClr val="bg1"/>
                </a:solidFill>
                <a:latin typeface="Arial" pitchFamily="34" charset="0"/>
                <a:cs typeface="B Nazanin" panose="00000400000000000000" pitchFamily="2" charset="-78"/>
              </a:rPr>
              <a:t>6- هرگز مسئله اخذ سفارش از مشتری را فراموش نکنید . </a:t>
            </a:r>
          </a:p>
          <a:p>
            <a:r>
              <a:rPr lang="fa-IR" sz="2800" dirty="0">
                <a:solidFill>
                  <a:schemeClr val="bg1"/>
                </a:solidFill>
                <a:latin typeface="Arial" pitchFamily="34" charset="0"/>
                <a:cs typeface="B Nazanin" panose="00000400000000000000" pitchFamily="2" charset="-78"/>
              </a:rPr>
              <a:t>7- هرگز یک ملاقات بازاریابی رابدون نتیجه به پایان نرسانید . </a:t>
            </a:r>
          </a:p>
          <a:p>
            <a:r>
              <a:rPr lang="fa-IR" sz="2800" dirty="0">
                <a:solidFill>
                  <a:schemeClr val="bg1"/>
                </a:solidFill>
                <a:latin typeface="Arial" pitchFamily="34" charset="0"/>
                <a:cs typeface="B Nazanin" panose="00000400000000000000" pitchFamily="2" charset="-78"/>
              </a:rPr>
              <a:t>8 – آیا دوستانتان می توانند مشتریان شما باشند ؟</a:t>
            </a:r>
          </a:p>
          <a:p>
            <a:r>
              <a:rPr lang="fa-IR" sz="2800" dirty="0">
                <a:solidFill>
                  <a:schemeClr val="bg1"/>
                </a:solidFill>
                <a:latin typeface="Arial" pitchFamily="34" charset="0"/>
                <a:cs typeface="B Nazanin" panose="00000400000000000000" pitchFamily="2" charset="-78"/>
              </a:rPr>
              <a:t>9- بهترین طریقه در جذب مشتری .</a:t>
            </a:r>
          </a:p>
          <a:p>
            <a:endParaRPr lang="fa-IR" sz="2800" dirty="0">
              <a:solidFill>
                <a:schemeClr val="bg1"/>
              </a:solidFill>
              <a:latin typeface="Arial" pitchFamily="34" charset="0"/>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7</a:t>
            </a:fld>
            <a:endParaRPr lang="fa-IR"/>
          </a:p>
        </p:txBody>
      </p:sp>
    </p:spTree>
  </p:cSld>
  <p:clrMapOvr>
    <a:masterClrMapping/>
  </p:clrMapOvr>
  <p:transition advClick="0" advTm="2000">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57158" y="642918"/>
            <a:ext cx="8429684" cy="5940088"/>
          </a:xfrm>
          <a:prstGeom prst="rect">
            <a:avLst/>
          </a:prstGeom>
          <a:solidFill>
            <a:schemeClr val="accent2">
              <a:lumMod val="75000"/>
            </a:schemeClr>
          </a:solidFill>
          <a:ln>
            <a:solidFill>
              <a:schemeClr val="accent1"/>
            </a:solidFill>
          </a:ln>
        </p:spPr>
        <p:txBody>
          <a:bodyPr wrap="square" rtlCol="1">
            <a:spAutoFit/>
          </a:bodyPr>
          <a:lstStyle/>
          <a:p>
            <a:pPr algn="just"/>
            <a:endParaRPr lang="fa-IR" sz="2800" dirty="0">
              <a:solidFill>
                <a:schemeClr val="bg1"/>
              </a:solidFill>
              <a:cs typeface="B Nazanin" panose="00000400000000000000" pitchFamily="2" charset="-78"/>
            </a:endParaRPr>
          </a:p>
          <a:p>
            <a:pPr algn="just">
              <a:lnSpc>
                <a:spcPct val="150000"/>
              </a:lnSpc>
            </a:pPr>
            <a:endParaRPr lang="fa-IR" sz="2400" dirty="0">
              <a:solidFill>
                <a:schemeClr val="bg1"/>
              </a:solidFill>
              <a:latin typeface="Tahoma" pitchFamily="34" charset="0"/>
              <a:ea typeface="Tahoma" pitchFamily="34" charset="0"/>
              <a:cs typeface="B Nazanin" panose="00000400000000000000" pitchFamily="2" charset="-78"/>
            </a:endParaRPr>
          </a:p>
          <a:p>
            <a:pPr algn="just">
              <a:lnSpc>
                <a:spcPct val="150000"/>
              </a:lnSpc>
            </a:pPr>
            <a:r>
              <a:rPr lang="fa-IR" sz="2400" dirty="0">
                <a:solidFill>
                  <a:schemeClr val="bg1"/>
                </a:solidFill>
                <a:latin typeface="Tahoma" pitchFamily="34" charset="0"/>
                <a:ea typeface="Tahoma" pitchFamily="34" charset="0"/>
                <a:cs typeface="B Nazanin" panose="00000400000000000000" pitchFamily="2" charset="-78"/>
              </a:rPr>
              <a:t>10- قدرت معقول بودن .</a:t>
            </a:r>
          </a:p>
          <a:p>
            <a:pPr algn="just">
              <a:lnSpc>
                <a:spcPct val="150000"/>
              </a:lnSpc>
            </a:pPr>
            <a:r>
              <a:rPr lang="fa-IR" sz="2400" dirty="0">
                <a:solidFill>
                  <a:schemeClr val="bg1"/>
                </a:solidFill>
                <a:latin typeface="Tahoma" pitchFamily="34" charset="0"/>
                <a:ea typeface="Tahoma" pitchFamily="34" charset="0"/>
                <a:cs typeface="B Nazanin" panose="00000400000000000000" pitchFamily="2" charset="-78"/>
              </a:rPr>
              <a:t>11 - تنظیم زمان مکالمه تلفنی برای کسب  حداکثر نتیجه . </a:t>
            </a:r>
          </a:p>
          <a:p>
            <a:pPr algn="just">
              <a:lnSpc>
                <a:spcPct val="150000"/>
              </a:lnSpc>
            </a:pPr>
            <a:r>
              <a:rPr lang="fa-IR" sz="2400" dirty="0">
                <a:solidFill>
                  <a:schemeClr val="bg1"/>
                </a:solidFill>
                <a:latin typeface="Tahoma" pitchFamily="34" charset="0"/>
                <a:ea typeface="Tahoma" pitchFamily="34" charset="0"/>
                <a:cs typeface="B Nazanin" panose="00000400000000000000" pitchFamily="2" charset="-78"/>
              </a:rPr>
              <a:t>12- نفوذ بربزرگترها از طریق فرزندان آنها . </a:t>
            </a:r>
          </a:p>
          <a:p>
            <a:pPr algn="just">
              <a:lnSpc>
                <a:spcPct val="150000"/>
              </a:lnSpc>
            </a:pPr>
            <a:r>
              <a:rPr lang="fa-IR" sz="2400" dirty="0">
                <a:solidFill>
                  <a:schemeClr val="bg1"/>
                </a:solidFill>
                <a:latin typeface="Tahoma" pitchFamily="34" charset="0"/>
                <a:ea typeface="Tahoma" pitchFamily="34" charset="0"/>
                <a:cs typeface="B Nazanin" panose="00000400000000000000" pitchFamily="2" charset="-78"/>
              </a:rPr>
              <a:t>13-نیازی به مغز متفکر نیست . </a:t>
            </a:r>
          </a:p>
          <a:p>
            <a:pPr algn="just">
              <a:lnSpc>
                <a:spcPct val="150000"/>
              </a:lnSpc>
            </a:pPr>
            <a:r>
              <a:rPr lang="fa-IR" sz="2400" dirty="0">
                <a:solidFill>
                  <a:schemeClr val="bg1"/>
                </a:solidFill>
                <a:latin typeface="Tahoma" pitchFamily="34" charset="0"/>
                <a:ea typeface="Tahoma" pitchFamily="34" charset="0"/>
                <a:cs typeface="B Nazanin" panose="00000400000000000000" pitchFamily="2" charset="-78"/>
              </a:rPr>
              <a:t>14- علائمی را که باید هنگام ورود در مذاکره بگیرید . </a:t>
            </a:r>
          </a:p>
          <a:p>
            <a:pPr algn="just">
              <a:lnSpc>
                <a:spcPct val="150000"/>
              </a:lnSpc>
            </a:pPr>
            <a:r>
              <a:rPr lang="fa-IR" sz="2400" dirty="0">
                <a:solidFill>
                  <a:schemeClr val="bg1"/>
                </a:solidFill>
                <a:latin typeface="Tahoma" pitchFamily="34" charset="0"/>
                <a:ea typeface="Tahoma" pitchFamily="34" charset="0"/>
                <a:cs typeface="B Nazanin" panose="00000400000000000000" pitchFamily="2" charset="-78"/>
              </a:rPr>
              <a:t>15- مشتری قصد دارد کارمزد شما را نپردازد ؟</a:t>
            </a:r>
          </a:p>
          <a:p>
            <a:pPr algn="just">
              <a:lnSpc>
                <a:spcPct val="150000"/>
              </a:lnSpc>
            </a:pPr>
            <a:r>
              <a:rPr lang="fa-IR" sz="2400" dirty="0">
                <a:solidFill>
                  <a:schemeClr val="bg1"/>
                </a:solidFill>
                <a:latin typeface="Tahoma" pitchFamily="34" charset="0"/>
                <a:ea typeface="Tahoma" pitchFamily="34" charset="0"/>
                <a:cs typeface="B Nazanin" panose="00000400000000000000" pitchFamily="2" charset="-78"/>
              </a:rPr>
              <a:t>16- بهترین تکنیک در عقد یک قرارداد ممکن است اصلا تکنیک نباشد . </a:t>
            </a:r>
          </a:p>
          <a:p>
            <a:pPr algn="just">
              <a:lnSpc>
                <a:spcPct val="150000"/>
              </a:lnSpc>
            </a:pPr>
            <a:r>
              <a:rPr lang="fa-IR" sz="2400" dirty="0">
                <a:solidFill>
                  <a:schemeClr val="bg1"/>
                </a:solidFill>
                <a:latin typeface="Tahoma" pitchFamily="34" charset="0"/>
                <a:ea typeface="Tahoma" pitchFamily="34" charset="0"/>
                <a:cs typeface="B Nazanin" panose="00000400000000000000" pitchFamily="2" charset="-78"/>
              </a:rPr>
              <a:t>17- کسی را بیابید که بادکنک ها را میخرد . </a:t>
            </a:r>
          </a:p>
          <a:p>
            <a:endParaRPr lang="fa-IR" sz="2800" dirty="0">
              <a:solidFill>
                <a:schemeClr val="bg1"/>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8</a:t>
            </a:fld>
            <a:endParaRPr lang="fa-IR"/>
          </a:p>
        </p:txBody>
      </p:sp>
    </p:spTree>
  </p:cSld>
  <p:clrMapOvr>
    <a:masterClrMapping/>
  </p:clrMapOvr>
  <p:transition advClick="0" advTm="2000">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00035" y="571480"/>
            <a:ext cx="8001056" cy="5324535"/>
          </a:xfrm>
          <a:prstGeom prst="rect">
            <a:avLst/>
          </a:prstGeom>
          <a:solidFill>
            <a:schemeClr val="accent2">
              <a:lumMod val="75000"/>
            </a:schemeClr>
          </a:solidFill>
          <a:ln>
            <a:solidFill>
              <a:schemeClr val="accent1"/>
            </a:solidFill>
          </a:ln>
        </p:spPr>
        <p:txBody>
          <a:bodyPr wrap="square" rtlCol="0">
            <a:spAutoFit/>
          </a:bodyPr>
          <a:lstStyle/>
          <a:p>
            <a:pPr algn="just"/>
            <a:endParaRPr lang="fa-IR" sz="2800" dirty="0">
              <a:solidFill>
                <a:srgbClr val="FFC000"/>
              </a:solidFill>
              <a:latin typeface="Arial" pitchFamily="34" charset="0"/>
              <a:cs typeface="B Nazanin" panose="00000400000000000000" pitchFamily="2" charset="-78"/>
            </a:endParaRPr>
          </a:p>
          <a:p>
            <a:pPr algn="just"/>
            <a:r>
              <a:rPr lang="fa-IR" sz="3200" dirty="0">
                <a:solidFill>
                  <a:srgbClr val="FFC000"/>
                </a:solidFill>
                <a:latin typeface="Arial" pitchFamily="34" charset="0"/>
                <a:cs typeface="B Nazanin" panose="00000400000000000000" pitchFamily="2" charset="-78"/>
              </a:rPr>
              <a:t>فصل دوم :مذاکره و معامله </a:t>
            </a:r>
          </a:p>
          <a:p>
            <a:pPr algn="just"/>
            <a:endParaRPr lang="fa-IR" sz="2800" dirty="0">
              <a:solidFill>
                <a:srgbClr val="FFC000"/>
              </a:solidFill>
              <a:latin typeface="Arial" pitchFamily="34" charset="0"/>
              <a:cs typeface="B Nazanin" panose="00000400000000000000" pitchFamily="2" charset="-78"/>
            </a:endParaRPr>
          </a:p>
          <a:p>
            <a:pPr algn="just"/>
            <a:r>
              <a:rPr lang="fa-IR" sz="2800" dirty="0">
                <a:solidFill>
                  <a:srgbClr val="FFC000"/>
                </a:solidFill>
                <a:latin typeface="Arial" pitchFamily="34" charset="0"/>
                <a:cs typeface="B Nazanin" panose="00000400000000000000" pitchFamily="2" charset="-78"/>
              </a:rPr>
              <a:t>مذاکرات سرسختانه و چگونگی برخورد با آنها :</a:t>
            </a:r>
            <a:endParaRPr lang="fa-IR" sz="2800" dirty="0">
              <a:solidFill>
                <a:schemeClr val="bg1"/>
              </a:solidFill>
              <a:latin typeface="Arial" pitchFamily="34" charset="0"/>
              <a:cs typeface="B Nazanin" panose="00000400000000000000" pitchFamily="2" charset="-78"/>
            </a:endParaRPr>
          </a:p>
          <a:p>
            <a:pPr algn="just"/>
            <a:r>
              <a:rPr lang="fa-IR" sz="2800" dirty="0">
                <a:solidFill>
                  <a:schemeClr val="bg1"/>
                </a:solidFill>
                <a:latin typeface="Arial" pitchFamily="34" charset="0"/>
                <a:cs typeface="B Nazanin" panose="00000400000000000000" pitchFamily="2" charset="-78"/>
              </a:rPr>
              <a:t>در اینجا ضربه های اساسی درفن مذاکره سکوت ، صبر ، حساسیت ، کنجکاوی و حضور عنوان شده . </a:t>
            </a:r>
          </a:p>
          <a:p>
            <a:pPr algn="just"/>
            <a:r>
              <a:rPr lang="fa-IR" sz="2800" dirty="0">
                <a:solidFill>
                  <a:schemeClr val="bg1"/>
                </a:solidFill>
                <a:latin typeface="Arial" pitchFamily="34" charset="0"/>
                <a:cs typeface="B Nazanin" panose="00000400000000000000" pitchFamily="2" charset="-78"/>
              </a:rPr>
              <a:t>1- زبان خود را گاز بگیرید .</a:t>
            </a:r>
          </a:p>
          <a:p>
            <a:pPr algn="just"/>
            <a:r>
              <a:rPr lang="fa-IR" sz="2800" dirty="0">
                <a:solidFill>
                  <a:schemeClr val="bg1"/>
                </a:solidFill>
                <a:latin typeface="Arial" pitchFamily="34" charset="0"/>
                <a:cs typeface="B Nazanin" panose="00000400000000000000" pitchFamily="2" charset="-78"/>
              </a:rPr>
              <a:t>2- دقایقی صبر کنید . </a:t>
            </a:r>
          </a:p>
          <a:p>
            <a:pPr algn="just"/>
            <a:r>
              <a:rPr lang="fa-IR" sz="2800" dirty="0">
                <a:solidFill>
                  <a:schemeClr val="bg1"/>
                </a:solidFill>
                <a:latin typeface="Arial" pitchFamily="34" charset="0"/>
                <a:cs typeface="B Nazanin" panose="00000400000000000000" pitchFamily="2" charset="-78"/>
              </a:rPr>
              <a:t>3- نسبت به نقطه نظرهای طرفهای مذاکره حساسیت داشته باشید . </a:t>
            </a:r>
          </a:p>
          <a:p>
            <a:pPr algn="just"/>
            <a:r>
              <a:rPr lang="fa-IR" sz="2800" dirty="0">
                <a:solidFill>
                  <a:schemeClr val="bg1"/>
                </a:solidFill>
                <a:latin typeface="Arial" pitchFamily="34" charset="0"/>
                <a:cs typeface="B Nazanin" panose="00000400000000000000" pitchFamily="2" charset="-78"/>
              </a:rPr>
              <a:t>4-از فرصت هااستفاده کنید وخطوط فکری طرفهای خود رابخوانید .</a:t>
            </a:r>
          </a:p>
          <a:p>
            <a:pPr algn="just"/>
            <a:r>
              <a:rPr lang="fa-IR" sz="2800" dirty="0">
                <a:solidFill>
                  <a:schemeClr val="bg1"/>
                </a:solidFill>
                <a:latin typeface="Arial" pitchFamily="34" charset="0"/>
                <a:cs typeface="B Nazanin" panose="00000400000000000000" pitchFamily="2" charset="-78"/>
              </a:rPr>
              <a:t>5- شخصا حضور بیابید .  </a:t>
            </a:r>
          </a:p>
          <a:p>
            <a:endParaRPr lang="en-US" sz="2800" dirty="0">
              <a:solidFill>
                <a:schemeClr val="bg1"/>
              </a:solidFill>
              <a:cs typeface="B Nazanin" panose="00000400000000000000" pitchFamily="2" charset="-78"/>
            </a:endParaRPr>
          </a:p>
        </p:txBody>
      </p:sp>
      <p:sp>
        <p:nvSpPr>
          <p:cNvPr id="3" name="Slide Number Placeholder 2"/>
          <p:cNvSpPr>
            <a:spLocks noGrp="1"/>
          </p:cNvSpPr>
          <p:nvPr>
            <p:ph type="sldNum" sz="quarter" idx="12"/>
          </p:nvPr>
        </p:nvSpPr>
        <p:spPr/>
        <p:txBody>
          <a:bodyPr/>
          <a:lstStyle/>
          <a:p>
            <a:fld id="{4FF8390E-9941-41A7-BD7B-44539CCCCCB5}" type="slidenum">
              <a:rPr lang="fa-IR" smtClean="0"/>
              <a:pPr/>
              <a:t>9</a:t>
            </a:fld>
            <a:endParaRPr lang="fa-IR"/>
          </a:p>
        </p:txBody>
      </p:sp>
    </p:spTree>
  </p:cSld>
  <p:clrMapOvr>
    <a:masterClrMapping/>
  </p:clrMapOvr>
  <p:transition advClick="0" advTm="2000">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1233</TotalTime>
  <Words>3653</Words>
  <Application>Microsoft Office PowerPoint</Application>
  <PresentationFormat>On-screen Show (4:3)</PresentationFormat>
  <Paragraphs>489</Paragraphs>
  <Slides>47</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47</vt:i4>
      </vt:variant>
    </vt:vector>
  </HeadingPairs>
  <TitlesOfParts>
    <vt:vector size="59" baseType="lpstr">
      <vt:lpstr>Arial</vt:lpstr>
      <vt:lpstr>B Nazanin</vt:lpstr>
      <vt:lpstr>B Naznin</vt:lpstr>
      <vt:lpstr>B Traffic</vt:lpstr>
      <vt:lpstr>B Yekan</vt:lpstr>
      <vt:lpstr>Calibri</vt:lpstr>
      <vt:lpstr>Corbel</vt:lpstr>
      <vt:lpstr>Tahoma</vt:lpstr>
      <vt:lpstr>Wingdings</vt:lpstr>
      <vt:lpstr>Wingdings 2</vt:lpstr>
      <vt:lpstr>Wingdings 3</vt:lpstr>
      <vt:lpstr>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dc:creator>
  <cp:lastModifiedBy>MR Erfanizade</cp:lastModifiedBy>
  <cp:revision>118</cp:revision>
  <dcterms:created xsi:type="dcterms:W3CDTF">2013-07-02T04:54:45Z</dcterms:created>
  <dcterms:modified xsi:type="dcterms:W3CDTF">2017-11-13T06:01:19Z</dcterms:modified>
</cp:coreProperties>
</file>